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85" r:id="rId7"/>
    <p:sldId id="283" r:id="rId8"/>
    <p:sldId id="286" r:id="rId9"/>
    <p:sldId id="284" r:id="rId10"/>
    <p:sldId id="288" r:id="rId11"/>
    <p:sldId id="287" r:id="rId12"/>
    <p:sldId id="289" r:id="rId13"/>
    <p:sldId id="260" r:id="rId14"/>
    <p:sldId id="290" r:id="rId15"/>
    <p:sldId id="291" r:id="rId16"/>
    <p:sldId id="292" r:id="rId17"/>
    <p:sldId id="293" r:id="rId18"/>
    <p:sldId id="295" r:id="rId19"/>
    <p:sldId id="272" r:id="rId20"/>
    <p:sldId id="296" r:id="rId21"/>
    <p:sldId id="297" r:id="rId22"/>
    <p:sldId id="269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F9C"/>
    <a:srgbClr val="01C6FD"/>
    <a:srgbClr val="79AE02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5.jp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6.jpg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tags" Target="../tags/tag25.xml"/><Relationship Id="rId7" Type="http://schemas.openxmlformats.org/officeDocument/2006/relationships/image" Target="../media/image17.jp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19.jpg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20.jpg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.emf"/><Relationship Id="rId2" Type="http://schemas.openxmlformats.org/officeDocument/2006/relationships/tags" Target="../tags/tag3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vest.gov.gn/" TargetMode="External"/><Relationship Id="rId3" Type="http://schemas.openxmlformats.org/officeDocument/2006/relationships/tags" Target="../tags/tag41.xml"/><Relationship Id="rId7" Type="http://schemas.openxmlformats.org/officeDocument/2006/relationships/image" Target="../media/image23.JPG"/><Relationship Id="rId2" Type="http://schemas.openxmlformats.org/officeDocument/2006/relationships/tags" Target="../tags/tag4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4.jp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6.jp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3.xml"/><Relationship Id="rId7" Type="http://schemas.openxmlformats.org/officeDocument/2006/relationships/image" Target="../media/image7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1.jp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19.xml"/><Relationship Id="rId7" Type="http://schemas.openxmlformats.org/officeDocument/2006/relationships/image" Target="../media/image13.pn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09DF5CB-4789-4060-B39A-E493FC104B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8492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D911C47-4EAE-4ABC-9EF0-1AE40F7F4C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5099081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/>
          <a:lstStyle/>
          <a:p>
            <a:r>
              <a:rPr lang="en-GB" dirty="0"/>
              <a:t>Invest in Tourism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Reinforce the attractiveness of the tourism sector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BAE5B-19E4-4A0C-9817-004C896BD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90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3985F28-8276-437F-9320-EAF197DFEB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01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D5E11D3-6354-45B0-B02F-2CCAE5D202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4018" r="2366"/>
          <a:stretch/>
        </p:blipFill>
        <p:spPr>
          <a:xfrm>
            <a:off x="0" y="-39914"/>
            <a:ext cx="12192000" cy="6897914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4132648"/>
            <a:ext cx="9666514" cy="1686720"/>
          </a:xfrm>
        </p:spPr>
        <p:txBody>
          <a:bodyPr/>
          <a:lstStyle/>
          <a:p>
            <a:r>
              <a:rPr lang="en-US" dirty="0"/>
              <a:t>Touristic sites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10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1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Touristic sites: wonders of nature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06" y="1557618"/>
            <a:ext cx="7180344" cy="501769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IN" sz="2400" b="1" dirty="0"/>
              <a:t>Discovery tourism:</a:t>
            </a:r>
            <a:endParaRPr lang="en-IN" b="1" dirty="0"/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 err="1"/>
              <a:t>Dubréka</a:t>
            </a:r>
            <a:r>
              <a:rPr lang="en-IN" sz="2000" dirty="0"/>
              <a:t> (50 km from Conakry): the </a:t>
            </a:r>
            <a:r>
              <a:rPr lang="en-IN" sz="2000" dirty="0" err="1"/>
              <a:t>Soumba</a:t>
            </a:r>
            <a:r>
              <a:rPr lang="en-IN" sz="2000" dirty="0"/>
              <a:t> waterfalls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 err="1"/>
              <a:t>Kindia</a:t>
            </a:r>
            <a:r>
              <a:rPr lang="en-IN" sz="2000" dirty="0"/>
              <a:t> (150 km from Conakry): the Bride’s Veil/</a:t>
            </a:r>
            <a:r>
              <a:rPr lang="en-IN" sz="2000" dirty="0" err="1"/>
              <a:t>Kilissi</a:t>
            </a:r>
            <a:r>
              <a:rPr lang="en-IN" sz="2000" dirty="0"/>
              <a:t> waterfalls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/>
              <a:t>Pita (396 km from Conakry): the gorges and waterfalls of </a:t>
            </a:r>
            <a:r>
              <a:rPr lang="en-IN" sz="2000" dirty="0" err="1"/>
              <a:t>Kinkon</a:t>
            </a:r>
            <a:r>
              <a:rPr lang="en-IN" sz="2000" dirty="0"/>
              <a:t> and </a:t>
            </a:r>
            <a:r>
              <a:rPr lang="en-IN" sz="2000" dirty="0" err="1"/>
              <a:t>Kambadaga</a:t>
            </a:r>
            <a:endParaRPr lang="en-IN" sz="2000" dirty="0"/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 err="1"/>
              <a:t>Labé</a:t>
            </a:r>
            <a:r>
              <a:rPr lang="en-IN" sz="2000" dirty="0"/>
              <a:t> (431 km from Conakry): </a:t>
            </a:r>
            <a:r>
              <a:rPr lang="en-IN" sz="2000" dirty="0" err="1"/>
              <a:t>Saala</a:t>
            </a:r>
            <a:r>
              <a:rPr lang="en-IN" sz="2000" dirty="0"/>
              <a:t> Falls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/>
              <a:t>Mali (557 km from Conakry): the "Lady" of Mali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 err="1"/>
              <a:t>Kérouané</a:t>
            </a:r>
            <a:r>
              <a:rPr lang="en-IN" sz="2000" dirty="0"/>
              <a:t> (835 km from Conakry): </a:t>
            </a:r>
            <a:r>
              <a:rPr lang="en-IN" sz="2000" dirty="0" err="1"/>
              <a:t>Kamarato</a:t>
            </a:r>
            <a:r>
              <a:rPr lang="en-IN" sz="2000" dirty="0"/>
              <a:t> Falls</a:t>
            </a:r>
          </a:p>
          <a:p>
            <a:pPr algn="just">
              <a:lnSpc>
                <a:spcPct val="150000"/>
              </a:lnSpc>
            </a:pPr>
            <a:r>
              <a:rPr lang="en-IN" sz="2400" b="1" dirty="0"/>
              <a:t>Health tourism:</a:t>
            </a:r>
            <a:r>
              <a:rPr lang="en-IN" b="1" dirty="0"/>
              <a:t> 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 err="1"/>
              <a:t>Dalaba</a:t>
            </a:r>
            <a:r>
              <a:rPr lang="en-IN" sz="2000" dirty="0"/>
              <a:t> Station (325 km from Conakry)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IN" sz="2000" dirty="0"/>
              <a:t>Hot springs in </a:t>
            </a:r>
            <a:r>
              <a:rPr lang="en-IN" sz="2000" dirty="0" err="1"/>
              <a:t>Foulamory</a:t>
            </a:r>
            <a:r>
              <a:rPr lang="en-IN" sz="2000" dirty="0"/>
              <a:t> (395 km from Conakry)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893CA-2723-414A-A7B6-0522A09FF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701" y="1238251"/>
            <a:ext cx="3558038" cy="5337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B56061-7D06-4669-BE80-FB2E767FAF41}"/>
              </a:ext>
            </a:extLst>
          </p:cNvPr>
          <p:cNvSpPr txBox="1"/>
          <p:nvPr/>
        </p:nvSpPr>
        <p:spPr>
          <a:xfrm>
            <a:off x="7642024" y="6372366"/>
            <a:ext cx="2408810" cy="20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Sabine Diakité</a:t>
            </a:r>
          </a:p>
        </p:txBody>
      </p:sp>
    </p:spTree>
    <p:extLst>
      <p:ext uri="{BB962C8B-B14F-4D97-AF65-F5344CB8AC3E}">
        <p14:creationId xmlns:p14="http://schemas.microsoft.com/office/powerpoint/2010/main" val="231317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Touristic sites: natural diversity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085" y="1491655"/>
            <a:ext cx="6466339" cy="5017690"/>
          </a:xfrm>
        </p:spPr>
        <p:txBody>
          <a:bodyPr>
            <a:normAutofit fontScale="92500" lnSpcReduction="10000"/>
          </a:bodyPr>
          <a:lstStyle/>
          <a:p>
            <a:pPr marL="0" indent="0" algn="just"/>
            <a:r>
              <a:rPr lang="fr-FR" sz="2400" b="1" dirty="0"/>
              <a:t> </a:t>
            </a:r>
            <a:r>
              <a:rPr lang="fr-FR" sz="2400" b="1" dirty="0" err="1"/>
              <a:t>Hiking</a:t>
            </a:r>
            <a:r>
              <a:rPr lang="fr-FR" sz="2400" b="1" dirty="0"/>
              <a:t> </a:t>
            </a:r>
            <a:r>
              <a:rPr lang="fr-FR" sz="2400" b="1" dirty="0" err="1"/>
              <a:t>Tourism</a:t>
            </a:r>
            <a:endParaRPr lang="fr-FR" sz="2400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2200" b="1" dirty="0"/>
              <a:t>Trekking</a:t>
            </a:r>
            <a:r>
              <a:rPr lang="fr-FR" b="1" dirty="0"/>
              <a:t> :</a:t>
            </a:r>
            <a:r>
              <a:rPr lang="fr-FR" dirty="0"/>
              <a:t> </a:t>
            </a:r>
            <a:r>
              <a:rPr lang="en-IN" sz="1700" dirty="0"/>
              <a:t>the mountainous region of Fouta</a:t>
            </a:r>
            <a:r>
              <a:rPr lang="fr-FR" dirty="0"/>
              <a:t>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IN" sz="1700" dirty="0"/>
              <a:t>The 30,000 ha </a:t>
            </a:r>
            <a:r>
              <a:rPr lang="en-IN" sz="2200" b="1" dirty="0" err="1"/>
              <a:t>Sangareya</a:t>
            </a:r>
            <a:r>
              <a:rPr lang="en-IN" sz="2200" b="1" dirty="0"/>
              <a:t> Bay</a:t>
            </a:r>
            <a:r>
              <a:rPr lang="en-IN" sz="1700" dirty="0"/>
              <a:t> in maritime Guinea consists of mudflats, birds, green islands and crocodile habitats.</a:t>
            </a:r>
            <a:r>
              <a:rPr lang="fr-FR" dirty="0"/>
              <a:t> </a:t>
            </a:r>
            <a:endParaRPr lang="bn-IN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IN" sz="2200" b="1" dirty="0"/>
              <a:t>Mount </a:t>
            </a:r>
            <a:r>
              <a:rPr lang="en-IN" sz="2200" b="1" dirty="0" err="1"/>
              <a:t>Nimba</a:t>
            </a:r>
            <a:r>
              <a:rPr lang="en-IN" sz="2200" b="1" dirty="0"/>
              <a:t> and its surroundings:</a:t>
            </a:r>
            <a:r>
              <a:rPr lang="en-IN" sz="2200" dirty="0"/>
              <a:t> </a:t>
            </a:r>
            <a:r>
              <a:rPr lang="en-IN" sz="1700" dirty="0"/>
              <a:t>highest point of West Africa (1,752 m), the most beautiful forest of the </a:t>
            </a:r>
            <a:r>
              <a:rPr lang="en-IN" sz="1700" dirty="0" err="1"/>
              <a:t>subregion</a:t>
            </a:r>
            <a:r>
              <a:rPr lang="en-IN" sz="1700" dirty="0"/>
              <a:t>.</a:t>
            </a:r>
            <a:endParaRPr lang="en-GB" sz="1700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IN" sz="1700" dirty="0"/>
              <a:t>The </a:t>
            </a:r>
            <a:r>
              <a:rPr lang="en-IN" sz="1700" dirty="0" err="1"/>
              <a:t>Ziama</a:t>
            </a:r>
            <a:r>
              <a:rPr lang="en-IN" sz="1700" dirty="0"/>
              <a:t> natural reserves and herds of elephants in </a:t>
            </a:r>
            <a:r>
              <a:rPr lang="en-IN" sz="1700" dirty="0" err="1"/>
              <a:t>Macenta</a:t>
            </a:r>
            <a:r>
              <a:rPr lang="en-IN" sz="1700" dirty="0"/>
              <a:t>. </a:t>
            </a:r>
            <a:r>
              <a:rPr lang="fr-FR" dirty="0"/>
              <a:t> </a:t>
            </a:r>
            <a:endParaRPr lang="bn-IN" dirty="0"/>
          </a:p>
          <a:p>
            <a:pPr marL="0" indent="0" algn="just"/>
            <a:r>
              <a:rPr lang="fr-FR" sz="2400" b="1" dirty="0"/>
              <a:t> Park and </a:t>
            </a:r>
            <a:r>
              <a:rPr lang="fr-FR" sz="2400" b="1" dirty="0" err="1"/>
              <a:t>mountain</a:t>
            </a:r>
            <a:r>
              <a:rPr lang="fr-FR" sz="2400" b="1" dirty="0"/>
              <a:t> </a:t>
            </a:r>
            <a:r>
              <a:rPr lang="fr-FR" sz="2400" b="1" dirty="0" err="1"/>
              <a:t>tourism</a:t>
            </a:r>
            <a:r>
              <a:rPr lang="fr-FR" sz="2400" b="1" dirty="0"/>
              <a:t>:</a:t>
            </a:r>
            <a:endParaRPr lang="bn-IN" b="1" dirty="0"/>
          </a:p>
          <a:p>
            <a:pPr lvl="1" algn="just">
              <a:buFont typeface="Wingdings" charset="2"/>
              <a:buChar char="§"/>
            </a:pPr>
            <a:r>
              <a:rPr lang="en-IN" sz="2200" b="1" dirty="0" err="1"/>
              <a:t>Badiar</a:t>
            </a:r>
            <a:r>
              <a:rPr lang="en-IN" sz="2200" b="1" dirty="0"/>
              <a:t> park</a:t>
            </a:r>
            <a:r>
              <a:rPr lang="en-IN" sz="1700" dirty="0"/>
              <a:t> in Fouta (38,200 ha) with </a:t>
            </a:r>
            <a:r>
              <a:rPr lang="en-IN" sz="2200" b="1" dirty="0"/>
              <a:t>Sow hill</a:t>
            </a:r>
            <a:r>
              <a:rPr lang="en-IN" sz="1700" dirty="0"/>
              <a:t>, </a:t>
            </a:r>
            <a:r>
              <a:rPr lang="en-IN" sz="2200" b="1" dirty="0"/>
              <a:t>Mount </a:t>
            </a:r>
            <a:r>
              <a:rPr lang="en-IN" sz="2200" b="1" dirty="0" err="1"/>
              <a:t>Badiar</a:t>
            </a:r>
            <a:r>
              <a:rPr lang="en-IN" sz="2200" b="1" dirty="0"/>
              <a:t> </a:t>
            </a:r>
            <a:r>
              <a:rPr lang="en-IN" sz="1700" dirty="0"/>
              <a:t>and diverse game.</a:t>
            </a:r>
            <a:endParaRPr lang="fr-FR" sz="1700" dirty="0"/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fr-FR" dirty="0"/>
          </a:p>
          <a:p>
            <a:pPr marL="0" indent="0" algn="just">
              <a:lnSpc>
                <a:spcPct val="150000"/>
              </a:lnSpc>
            </a:pPr>
            <a:endParaRPr lang="fr-FR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29434A-54CB-48E0-BC15-454EA1898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05" y="1394469"/>
            <a:ext cx="3907139" cy="2606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2CF5BA-7095-40EA-A5B6-F4C5F329A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05" y="4254428"/>
            <a:ext cx="3907139" cy="2195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8EBC6-0DA7-4736-AC23-FFFAFCEAEF6D}"/>
              </a:ext>
            </a:extLst>
          </p:cNvPr>
          <p:cNvSpPr txBox="1"/>
          <p:nvPr/>
        </p:nvSpPr>
        <p:spPr>
          <a:xfrm>
            <a:off x="344405" y="6303811"/>
            <a:ext cx="2408810" cy="20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Sabine Diakité</a:t>
            </a:r>
          </a:p>
        </p:txBody>
      </p:sp>
    </p:spTree>
    <p:extLst>
      <p:ext uri="{BB962C8B-B14F-4D97-AF65-F5344CB8AC3E}">
        <p14:creationId xmlns:p14="http://schemas.microsoft.com/office/powerpoint/2010/main" val="535981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Tourist sites: entertainment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9" y="1544581"/>
            <a:ext cx="6466339" cy="5017690"/>
          </a:xfrm>
        </p:spPr>
        <p:txBody>
          <a:bodyPr>
            <a:normAutofit/>
          </a:bodyPr>
          <a:lstStyle/>
          <a:p>
            <a:pPr algn="just"/>
            <a:r>
              <a:rPr lang="fr-FR" sz="2400" b="1" dirty="0" err="1"/>
              <a:t>Seaside</a:t>
            </a:r>
            <a:r>
              <a:rPr lang="fr-FR" sz="2400" b="1" dirty="0"/>
              <a:t> </a:t>
            </a:r>
            <a:r>
              <a:rPr lang="fr-FR" sz="2400" b="1" dirty="0" err="1"/>
              <a:t>tourism</a:t>
            </a:r>
            <a:r>
              <a:rPr lang="fr-FR" sz="2400" b="1" dirty="0"/>
              <a:t>:</a:t>
            </a:r>
            <a:r>
              <a:rPr lang="fr-FR" dirty="0"/>
              <a:t> Lush green </a:t>
            </a:r>
            <a:r>
              <a:rPr lang="fr-FR" dirty="0" err="1"/>
              <a:t>islands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splendid</a:t>
            </a:r>
            <a:r>
              <a:rPr lang="fr-FR" dirty="0"/>
              <a:t> </a:t>
            </a:r>
            <a:r>
              <a:rPr lang="fr-FR" dirty="0" err="1"/>
              <a:t>beaches</a:t>
            </a:r>
            <a:r>
              <a:rPr lang="fr-FR" dirty="0"/>
              <a:t>: </a:t>
            </a:r>
            <a:r>
              <a:rPr lang="fr-FR" dirty="0" err="1"/>
              <a:t>Sorro</a:t>
            </a:r>
            <a:r>
              <a:rPr lang="fr-FR" dirty="0"/>
              <a:t> and </a:t>
            </a:r>
            <a:r>
              <a:rPr lang="fr-FR" dirty="0" err="1"/>
              <a:t>Roume</a:t>
            </a:r>
            <a:r>
              <a:rPr lang="fr-FR" dirty="0"/>
              <a:t> off the </a:t>
            </a:r>
            <a:r>
              <a:rPr lang="fr-FR" dirty="0" err="1"/>
              <a:t>coast</a:t>
            </a:r>
            <a:r>
              <a:rPr lang="fr-FR" dirty="0"/>
              <a:t> of Conakry, </a:t>
            </a:r>
            <a:r>
              <a:rPr lang="fr-FR" dirty="0" err="1"/>
              <a:t>Sobane</a:t>
            </a:r>
            <a:r>
              <a:rPr lang="fr-FR" dirty="0"/>
              <a:t>, </a:t>
            </a:r>
            <a:r>
              <a:rPr lang="fr-FR" dirty="0" err="1"/>
              <a:t>Bel-Air</a:t>
            </a:r>
            <a:r>
              <a:rPr lang="fr-FR" dirty="0"/>
              <a:t>, </a:t>
            </a:r>
            <a:r>
              <a:rPr lang="fr-FR" dirty="0" err="1"/>
              <a:t>Kitikata</a:t>
            </a:r>
            <a:r>
              <a:rPr lang="fr-FR" dirty="0"/>
              <a:t> and </a:t>
            </a:r>
            <a:r>
              <a:rPr lang="fr-FR" dirty="0" err="1"/>
              <a:t>Marara</a:t>
            </a:r>
            <a:r>
              <a:rPr lang="fr-FR" dirty="0"/>
              <a:t> in Boffa, </a:t>
            </a:r>
            <a:r>
              <a:rPr lang="fr-FR" dirty="0" err="1"/>
              <a:t>Mèyèngbé</a:t>
            </a:r>
            <a:r>
              <a:rPr lang="fr-FR" dirty="0"/>
              <a:t> in </a:t>
            </a:r>
            <a:r>
              <a:rPr lang="fr-FR" dirty="0" err="1"/>
              <a:t>Dubréka</a:t>
            </a:r>
            <a:r>
              <a:rPr lang="fr-FR" dirty="0"/>
              <a:t> and </a:t>
            </a:r>
            <a:r>
              <a:rPr lang="fr-FR" dirty="0" err="1"/>
              <a:t>Salatougouj</a:t>
            </a:r>
            <a:r>
              <a:rPr lang="fr-FR" dirty="0"/>
              <a:t> in Forécariah.</a:t>
            </a:r>
          </a:p>
          <a:p>
            <a:pPr algn="just"/>
            <a:r>
              <a:rPr lang="fr-FR" sz="2400" b="1" dirty="0"/>
              <a:t>Park of </a:t>
            </a:r>
            <a:r>
              <a:rPr lang="fr-FR" sz="2400" b="1" dirty="0" err="1"/>
              <a:t>Upper</a:t>
            </a:r>
            <a:r>
              <a:rPr lang="fr-FR" sz="2400" b="1" dirty="0"/>
              <a:t> Niger:</a:t>
            </a:r>
            <a:r>
              <a:rPr lang="fr-FR" dirty="0"/>
              <a:t> </a:t>
            </a:r>
            <a:r>
              <a:rPr lang="en-IN" dirty="0"/>
              <a:t>1,860 km², crossed by the Niger River, rich in game (hippos, warthogs, </a:t>
            </a:r>
            <a:r>
              <a:rPr lang="en-IN" dirty="0" err="1"/>
              <a:t>fassa</a:t>
            </a:r>
            <a:r>
              <a:rPr lang="en-IN" dirty="0"/>
              <a:t> roosters, etc.), and lush flora.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D418A-667A-435D-B6F2-66E1ECFCB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47" y="1658881"/>
            <a:ext cx="4520052" cy="3014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8EBC6-0DA7-4736-AC23-FFFAFCEAEF6D}"/>
              </a:ext>
            </a:extLst>
          </p:cNvPr>
          <p:cNvSpPr txBox="1"/>
          <p:nvPr/>
        </p:nvSpPr>
        <p:spPr>
          <a:xfrm>
            <a:off x="276445" y="4470823"/>
            <a:ext cx="2408810" cy="20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Sabine Diakité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2CF7F7-206E-41C9-A541-AA09A9E36CD4}"/>
              </a:ext>
            </a:extLst>
          </p:cNvPr>
          <p:cNvSpPr txBox="1">
            <a:spLocks/>
          </p:cNvSpPr>
          <p:nvPr/>
        </p:nvSpPr>
        <p:spPr>
          <a:xfrm>
            <a:off x="377201" y="4976862"/>
            <a:ext cx="10813537" cy="501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IN" sz="2400" b="1" dirty="0"/>
              <a:t>Sport fishing in the Loos Islands: </a:t>
            </a:r>
            <a:r>
              <a:rPr lang="en-IN" sz="2400" dirty="0"/>
              <a:t>the most fished species are tarpon and barracudas.</a:t>
            </a:r>
          </a:p>
          <a:p>
            <a:pPr algn="just"/>
            <a:r>
              <a:rPr lang="en-IN" sz="2400" b="1" dirty="0"/>
              <a:t>Hunting tourism: </a:t>
            </a:r>
            <a:r>
              <a:rPr lang="en-IN" sz="2400" dirty="0"/>
              <a:t>small game with feathers and fur, and big game (warthogs, rhinos, antelopes, etc.)</a:t>
            </a:r>
          </a:p>
        </p:txBody>
      </p:sp>
    </p:spTree>
    <p:extLst>
      <p:ext uri="{BB962C8B-B14F-4D97-AF65-F5344CB8AC3E}">
        <p14:creationId xmlns:p14="http://schemas.microsoft.com/office/powerpoint/2010/main" val="1891113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3985F28-8276-437F-9320-EAF197DFEB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813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3985F28-8276-437F-9320-EAF197DFE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D5E11D3-6354-45B0-B02F-2CCAE5D202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-39914"/>
            <a:ext cx="12192000" cy="6897914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4198551"/>
            <a:ext cx="9666514" cy="1686720"/>
          </a:xfrm>
        </p:spPr>
        <p:txBody>
          <a:bodyPr/>
          <a:lstStyle/>
          <a:p>
            <a:r>
              <a:rPr lang="en-US" dirty="0"/>
              <a:t>Investment opportunities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14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0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5488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tourism development project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06" y="1557618"/>
            <a:ext cx="10959698" cy="5017690"/>
          </a:xfrm>
        </p:spPr>
        <p:txBody>
          <a:bodyPr>
            <a:normAutofit/>
          </a:bodyPr>
          <a:lstStyle/>
          <a:p>
            <a:pPr algn="just"/>
            <a:r>
              <a:rPr lang="en-IN" dirty="0"/>
              <a:t>Sustainable tourism development project in a network of </a:t>
            </a:r>
            <a:r>
              <a:rPr lang="en-IN" dirty="0" err="1"/>
              <a:t>transboundary</a:t>
            </a:r>
            <a:r>
              <a:rPr lang="en-IN" dirty="0"/>
              <a:t> parks and protected areas in West Africa.</a:t>
            </a:r>
          </a:p>
          <a:p>
            <a:pPr algn="just"/>
            <a:r>
              <a:rPr lang="en-IN" dirty="0"/>
              <a:t>The emphasis on tourism potential of Guinean parks and protected areas integrated in this network of </a:t>
            </a:r>
            <a:r>
              <a:rPr lang="en-IN" dirty="0" err="1"/>
              <a:t>transboundary</a:t>
            </a:r>
            <a:r>
              <a:rPr lang="en-IN" dirty="0"/>
              <a:t> parks will require the following funding: </a:t>
            </a:r>
            <a:r>
              <a:rPr lang="fr-FR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err="1"/>
              <a:t>Badiar</a:t>
            </a:r>
            <a:r>
              <a:rPr lang="fr-FR" b="1" dirty="0"/>
              <a:t> Park: </a:t>
            </a:r>
            <a:r>
              <a:rPr lang="fr-FR" dirty="0"/>
              <a:t>€ 6,600,817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Falémé Park: </a:t>
            </a:r>
            <a:r>
              <a:rPr lang="fr-FR" dirty="0"/>
              <a:t>€ 10,268,681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err="1"/>
              <a:t>Cogon-Cocoli-Nunez</a:t>
            </a:r>
            <a:r>
              <a:rPr lang="fr-FR" b="1" dirty="0"/>
              <a:t> Park: </a:t>
            </a:r>
            <a:r>
              <a:rPr lang="fr-FR" dirty="0"/>
              <a:t>€ 3,484,785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Transversal </a:t>
            </a:r>
            <a:r>
              <a:rPr lang="fr-FR" b="1" dirty="0" err="1"/>
              <a:t>activities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access</a:t>
            </a:r>
            <a:r>
              <a:rPr lang="fr-FR" dirty="0"/>
              <a:t> </a:t>
            </a:r>
            <a:r>
              <a:rPr lang="fr-FR" dirty="0" err="1"/>
              <a:t>roads</a:t>
            </a:r>
            <a:r>
              <a:rPr lang="fr-FR" dirty="0"/>
              <a:t>, infrastructures, conservation and </a:t>
            </a:r>
            <a:r>
              <a:rPr lang="fr-FR" dirty="0" err="1"/>
              <a:t>preservation</a:t>
            </a:r>
            <a:r>
              <a:rPr lang="fr-FR" dirty="0"/>
              <a:t> of </a:t>
            </a:r>
            <a:r>
              <a:rPr lang="fr-FR" dirty="0" err="1"/>
              <a:t>resources</a:t>
            </a:r>
            <a:r>
              <a:rPr lang="fr-FR" dirty="0"/>
              <a:t> € 6,483,000</a:t>
            </a:r>
            <a:r>
              <a:rPr lang="fr-FR" b="1" dirty="0"/>
              <a:t> </a:t>
            </a:r>
            <a:r>
              <a:rPr lang="fr-FR" dirty="0"/>
              <a:t> </a:t>
            </a:r>
            <a:endParaRPr lang="b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b="1" dirty="0"/>
              <a:t>A total of € 26,837,283</a:t>
            </a: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67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ttangolo 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07075" y="56896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  <a:latin typeface="+mj-lt"/>
              </a:rPr>
              <a:t>xxxx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4305300" y="6492876"/>
            <a:ext cx="2133600" cy="365125"/>
          </a:xfrm>
        </p:spPr>
        <p:txBody>
          <a:bodyPr/>
          <a:lstStyle/>
          <a:p>
            <a:endParaRPr lang="fr-FR" sz="1400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171F56-7A0A-4E6C-AC63-490A0ECB4105}"/>
              </a:ext>
            </a:extLst>
          </p:cNvPr>
          <p:cNvSpPr/>
          <p:nvPr/>
        </p:nvSpPr>
        <p:spPr>
          <a:xfrm>
            <a:off x="1009649" y="3068052"/>
            <a:ext cx="1017270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N" dirty="0">
                <a:cs typeface="Arial" charset="0"/>
              </a:rPr>
              <a:t>Reduce poverty in local communities through increased income, job creation and promotion of income-generating activities.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N" dirty="0">
                <a:cs typeface="Arial" charset="0"/>
              </a:rPr>
              <a:t>Ensure the conservation of biological diversity at the </a:t>
            </a:r>
            <a:r>
              <a:rPr lang="en-IN" dirty="0" err="1">
                <a:cs typeface="Arial" charset="0"/>
              </a:rPr>
              <a:t>subregional</a:t>
            </a:r>
            <a:r>
              <a:rPr lang="en-IN" dirty="0">
                <a:cs typeface="Arial" charset="0"/>
              </a:rPr>
              <a:t> level.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N" dirty="0">
                <a:cs typeface="Arial" charset="0"/>
              </a:rPr>
              <a:t>Create a network of national and regional parks of </a:t>
            </a:r>
            <a:r>
              <a:rPr lang="en-IN" dirty="0" err="1">
                <a:cs typeface="Arial" charset="0"/>
              </a:rPr>
              <a:t>transboundary</a:t>
            </a:r>
            <a:r>
              <a:rPr lang="en-IN" dirty="0">
                <a:cs typeface="Arial" charset="0"/>
              </a:rPr>
              <a:t> protected areas.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N" dirty="0">
                <a:cs typeface="Arial" charset="0"/>
              </a:rPr>
              <a:t>Professionalize the tourism sector actors in the </a:t>
            </a:r>
            <a:r>
              <a:rPr lang="en-IN" dirty="0" err="1">
                <a:cs typeface="Arial" charset="0"/>
              </a:rPr>
              <a:t>subregion</a:t>
            </a:r>
            <a:r>
              <a:rPr lang="en-IN" dirty="0">
                <a:cs typeface="Arial" charset="0"/>
              </a:rPr>
              <a:t>, including local communities.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N" dirty="0">
                <a:cs typeface="Arial" charset="0"/>
              </a:rPr>
              <a:t>Promote sustainable tourism and ecotourism.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N" dirty="0">
                <a:cs typeface="Arial" charset="0"/>
              </a:rPr>
              <a:t>Support the process of </a:t>
            </a:r>
            <a:r>
              <a:rPr lang="en-IN" dirty="0" err="1">
                <a:cs typeface="Arial" charset="0"/>
              </a:rPr>
              <a:t>subregional</a:t>
            </a:r>
            <a:r>
              <a:rPr lang="en-IN" dirty="0">
                <a:cs typeface="Arial" charset="0"/>
              </a:rPr>
              <a:t> economic integration based on rational management of </a:t>
            </a:r>
            <a:r>
              <a:rPr lang="en-IN" dirty="0" err="1">
                <a:cs typeface="Arial" charset="0"/>
              </a:rPr>
              <a:t>transboundary</a:t>
            </a:r>
            <a:r>
              <a:rPr lang="en-IN" dirty="0">
                <a:cs typeface="Arial" charset="0"/>
              </a:rPr>
              <a:t> protected areas.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910BD-F21F-45FC-BAA4-7B4FDDCA5F16}"/>
              </a:ext>
            </a:extLst>
          </p:cNvPr>
          <p:cNvSpPr txBox="1"/>
          <p:nvPr/>
        </p:nvSpPr>
        <p:spPr>
          <a:xfrm>
            <a:off x="473529" y="274290"/>
            <a:ext cx="85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67F9C"/>
                </a:solidFill>
              </a:rPr>
              <a:t>Project objectives:</a:t>
            </a:r>
          </a:p>
        </p:txBody>
      </p:sp>
      <p:pic>
        <p:nvPicPr>
          <p:cNvPr id="19458" name="Picture 2" descr="https://decouverteguinee.com/file/2017/12/hippopotame.jpg">
            <a:extLst>
              <a:ext uri="{FF2B5EF4-FFF2-40B4-BE49-F238E27FC236}">
                <a16:creationId xmlns:a16="http://schemas.microsoft.com/office/drawing/2014/main" id="{BA174626-9C2E-47BE-BF14-253E4245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888106"/>
            <a:ext cx="10172701" cy="202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67468" y="96005"/>
            <a:ext cx="414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2400" b="1" dirty="0" err="1">
                <a:solidFill>
                  <a:srgbClr val="002060"/>
                </a:solidFill>
                <a:latin typeface="+mn-lt"/>
                <a:cs typeface="Aharoni" panose="02010803020104030203" pitchFamily="2" charset="-79"/>
              </a:rPr>
              <a:t>Protected</a:t>
            </a:r>
            <a:r>
              <a:rPr lang="fr-FR" sz="2400" b="1" dirty="0">
                <a:solidFill>
                  <a:srgbClr val="002060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n-lt"/>
                <a:cs typeface="Aharoni" panose="02010803020104030203" pitchFamily="2" charset="-79"/>
              </a:rPr>
              <a:t>parks</a:t>
            </a:r>
            <a:r>
              <a:rPr lang="fr-FR" sz="2400" b="1" dirty="0">
                <a:solidFill>
                  <a:srgbClr val="002060"/>
                </a:solidFill>
                <a:latin typeface="+mn-lt"/>
                <a:cs typeface="Aharoni" panose="02010803020104030203" pitchFamily="2" charset="-79"/>
              </a:rPr>
              <a:t> and areas</a:t>
            </a:r>
          </a:p>
        </p:txBody>
      </p:sp>
      <p:sp>
        <p:nvSpPr>
          <p:cNvPr id="16390" name="Rettangolo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07075" y="56896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  <a:latin typeface="+mj-lt"/>
              </a:rPr>
              <a:t>xxxx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4305300" y="6492876"/>
            <a:ext cx="2133600" cy="365125"/>
          </a:xfrm>
        </p:spPr>
        <p:txBody>
          <a:bodyPr/>
          <a:lstStyle/>
          <a:p>
            <a:endParaRPr lang="fr-FR" sz="1400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34EBE-0033-4819-A452-2BB288E57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94" y="557670"/>
            <a:ext cx="10022302" cy="59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2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5C36888-7EDE-4A8D-B04D-D0294E1CCB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9429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BBA0910-41EB-4825-9464-D7B27432FC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68CD27-416F-4D38-8F52-E4CB9B6F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Tourism and handicrafts projects</a:t>
            </a:r>
          </a:p>
        </p:txBody>
      </p:sp>
      <p:graphicFrame>
        <p:nvGraphicFramePr>
          <p:cNvPr id="6" name="Tableau 11">
            <a:extLst>
              <a:ext uri="{FF2B5EF4-FFF2-40B4-BE49-F238E27FC236}">
                <a16:creationId xmlns:a16="http://schemas.microsoft.com/office/drawing/2014/main" id="{661DAAB5-2F52-405F-BC46-10375408890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83612325"/>
              </p:ext>
            </p:extLst>
          </p:nvPr>
        </p:nvGraphicFramePr>
        <p:xfrm>
          <a:off x="446314" y="1208314"/>
          <a:ext cx="11174186" cy="4980219"/>
        </p:xfrm>
        <a:graphic>
          <a:graphicData uri="http://schemas.openxmlformats.org/drawingml/2006/table">
            <a:tbl>
              <a:tblPr/>
              <a:tblGrid>
                <a:gridCol w="667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4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9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2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j-lt"/>
                          <a:ea typeface="Calibri"/>
                          <a:cs typeface="Times New Roman"/>
                        </a:rPr>
                        <a:t>NO.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j-lt"/>
                          <a:ea typeface="Calibri"/>
                          <a:cs typeface="Times New Roman"/>
                        </a:rPr>
                        <a:t>PROJECT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j-lt"/>
                          <a:ea typeface="Calibri"/>
                          <a:cs typeface="Times New Roman"/>
                        </a:rPr>
                        <a:t>COST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j-lt"/>
                          <a:ea typeface="Calibri"/>
                          <a:cs typeface="Times New Roman"/>
                        </a:rPr>
                        <a:t>COMMENTS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Studies for the construction of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ecotouristic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infrastructure “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ecolodges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”.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T.O.R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available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Study for the development of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Bel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Air beach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T.O.R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available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Study for the rehabilitation of the remains of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Farinya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in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Boffa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T.O.R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available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Study for the construction of the ports of call in Guinea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T.O.R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available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Renovation of Niger de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Faranah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City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T.O.R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available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Study for the development of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Sorro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beach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T.D.R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available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See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 O.N.T)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Study for the construction of the tourist camp at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Baro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Kouroussa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Ongoing studies (See O.N.T &amp; D.A.F)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Creation of an Artisanal Pilot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center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in Conakry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6.550.000 USD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Preliminary project studies completed and site to be identified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68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Construction of 3 craft villages in the main towns of the administrative regions of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Kindia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Labé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and the prefecture of Lola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D.A.O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available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9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Feasibility studies for the construction of craft villages in the main towns of the administrative regions of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Boké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Mamou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, Kankan and </a:t>
                      </a:r>
                      <a:r>
                        <a:rPr lang="en-IN" sz="1200" dirty="0" err="1">
                          <a:latin typeface="+mj-lt"/>
                          <a:ea typeface="Calibri"/>
                          <a:cs typeface="Times New Roman"/>
                        </a:rPr>
                        <a:t>Kissidougou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 prefecture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IN" sz="1200" dirty="0"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25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See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 D.N.A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02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37B0E1-EAF9-42B9-AB0B-2AB530D282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8283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1639F12-10DF-4BE2-A9DF-ED86C9BD6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1999" cy="6889061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0" y="4131129"/>
            <a:ext cx="12192000" cy="2726871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Insert Image</a:t>
            </a: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576702"/>
            <a:ext cx="6563506" cy="1311128"/>
          </a:xfrm>
        </p:spPr>
        <p:txBody>
          <a:bodyPr/>
          <a:lstStyle/>
          <a:p>
            <a:r>
              <a:rPr lang="en-IN" spc="0" dirty="0"/>
              <a:t>Thank you for </a:t>
            </a:r>
            <a:br>
              <a:rPr lang="en-IN" spc="0" dirty="0"/>
            </a:br>
            <a:r>
              <a:rPr lang="en-IN" spc="0" dirty="0"/>
              <a:t>your attention</a:t>
            </a:r>
            <a:endParaRPr lang="en-GB" spc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7317BB-02BC-42D9-B0EA-8C6C6EE029E6}"/>
              </a:ext>
            </a:extLst>
          </p:cNvPr>
          <p:cNvSpPr txBox="1">
            <a:spLocks/>
          </p:cNvSpPr>
          <p:nvPr/>
        </p:nvSpPr>
        <p:spPr>
          <a:xfrm>
            <a:off x="1563169" y="6013130"/>
            <a:ext cx="8825659" cy="860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www.invest.gov.gn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28204-5683-42AA-A48B-74604DE1A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2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857517"/>
            <a:ext cx="9404723" cy="590931"/>
          </a:xfrm>
        </p:spPr>
        <p:txBody>
          <a:bodyPr/>
          <a:lstStyle/>
          <a:p>
            <a:r>
              <a:rPr lang="en-US" dirty="0"/>
              <a:t>Plan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IN" sz="2800" dirty="0"/>
              <a:t>General </a:t>
            </a:r>
            <a:r>
              <a:rPr lang="en-US" sz="2800" dirty="0"/>
              <a:t>presentation</a:t>
            </a:r>
            <a:endParaRPr lang="en-IN" sz="2800" dirty="0"/>
          </a:p>
          <a:p>
            <a:pPr lvl="1"/>
            <a:r>
              <a:rPr lang="en-IN" sz="2800" dirty="0"/>
              <a:t>Infrastructures</a:t>
            </a:r>
          </a:p>
          <a:p>
            <a:pPr lvl="1"/>
            <a:r>
              <a:rPr lang="en-IN" sz="2800" dirty="0"/>
              <a:t>Arts and culture</a:t>
            </a:r>
          </a:p>
          <a:p>
            <a:pPr lvl="1"/>
            <a:r>
              <a:rPr lang="en-IN" sz="2800" dirty="0"/>
              <a:t>Touristic sites</a:t>
            </a:r>
          </a:p>
          <a:p>
            <a:pPr lvl="1"/>
            <a:r>
              <a:rPr lang="en-IN" sz="2800" dirty="0"/>
              <a:t>Investment opportunities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9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6229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3905"/>
            <a:ext cx="12191999" cy="6850189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4495114"/>
            <a:ext cx="9666514" cy="1686720"/>
          </a:xfrm>
        </p:spPr>
        <p:txBody>
          <a:bodyPr/>
          <a:lstStyle/>
          <a:p>
            <a:r>
              <a:rPr lang="en-US" dirty="0"/>
              <a:t>General presentation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56AA637-AABF-440A-BE31-5A6D53FEBB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56AA637-AABF-440A-BE31-5A6D53FEB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C8BC4B3-D340-484F-8F32-324B26107A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BA3C-4854-40A9-8432-845A9656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presentation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634E4-BD44-448A-8026-7ED5BB8E5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71600"/>
            <a:ext cx="7607552" cy="489896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Four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Guinea</a:t>
            </a:r>
            <a:endParaRPr lang="fr-FR" dirty="0"/>
          </a:p>
          <a:p>
            <a:pPr lvl="1"/>
            <a:r>
              <a:rPr lang="fr-FR" dirty="0"/>
              <a:t>Middle </a:t>
            </a:r>
            <a:r>
              <a:rPr lang="fr-FR" dirty="0" err="1"/>
              <a:t>Guinea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Upper</a:t>
            </a:r>
            <a:r>
              <a:rPr lang="fr-FR" dirty="0"/>
              <a:t> </a:t>
            </a:r>
            <a:r>
              <a:rPr lang="fr-FR" dirty="0" err="1"/>
              <a:t>Guinea</a:t>
            </a:r>
            <a:endParaRPr lang="fr-FR" dirty="0"/>
          </a:p>
          <a:p>
            <a:pPr lvl="1"/>
            <a:r>
              <a:rPr lang="fr-FR" dirty="0"/>
              <a:t>Forest </a:t>
            </a:r>
            <a:r>
              <a:rPr lang="fr-FR" dirty="0" err="1"/>
              <a:t>Guinea</a:t>
            </a:r>
            <a:endParaRPr lang="fr-FR" dirty="0"/>
          </a:p>
          <a:p>
            <a:r>
              <a:rPr lang="fr-FR" dirty="0"/>
              <a:t>Area: 245,857 Km²</a:t>
            </a:r>
          </a:p>
          <a:p>
            <a:r>
              <a:rPr lang="fr-FR" dirty="0"/>
              <a:t>Population: 12 million </a:t>
            </a:r>
            <a:r>
              <a:rPr lang="fr-FR" dirty="0" err="1"/>
              <a:t>inhabitants</a:t>
            </a:r>
            <a:endParaRPr lang="fr-FR" dirty="0"/>
          </a:p>
          <a:p>
            <a:r>
              <a:rPr lang="en-IN" dirty="0"/>
              <a:t>Tropical climate with 2 seasons: </a:t>
            </a:r>
            <a:r>
              <a:rPr lang="fr-FR" dirty="0"/>
              <a:t> </a:t>
            </a:r>
          </a:p>
          <a:p>
            <a:pPr lvl="1"/>
            <a:r>
              <a:rPr lang="en-IN" dirty="0"/>
              <a:t>Dry season (November-May) </a:t>
            </a:r>
          </a:p>
          <a:p>
            <a:pPr lvl="1"/>
            <a:r>
              <a:rPr lang="en-IN" dirty="0"/>
              <a:t>Rainy season (June-October)</a:t>
            </a:r>
            <a:endParaRPr lang="fr-FR" dirty="0"/>
          </a:p>
          <a:p>
            <a:r>
              <a:rPr lang="en-IN" dirty="0"/>
              <a:t>Coastline: more than 300 km of coast</a:t>
            </a:r>
            <a:endParaRPr lang="fr-FR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807C-4E90-4B40-9746-4065593C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EEE53B-C5B1-4809-8937-688A1A0F7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572" y="587440"/>
            <a:ext cx="5780014" cy="56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4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6911731-D5D1-48B5-809E-5584C90658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89776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A9E148D2-928C-40EE-B229-983277F76B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4876800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" y="5238335"/>
            <a:ext cx="10607040" cy="701731"/>
          </a:xfrm>
        </p:spPr>
        <p:txBody>
          <a:bodyPr/>
          <a:lstStyle/>
          <a:p>
            <a:r>
              <a:rPr lang="en-GB" dirty="0"/>
              <a:t>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77850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31B2395-D78E-4A35-A8CE-2A7D48DFEE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408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BA58C5-0405-4C5D-AE9A-D355767D3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Infrastructures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392" y="3215975"/>
            <a:ext cx="2820761" cy="334508"/>
          </a:xfrm>
        </p:spPr>
        <p:txBody>
          <a:bodyPr/>
          <a:lstStyle/>
          <a:p>
            <a:pPr algn="l"/>
            <a:r>
              <a:rPr lang="en-IN" dirty="0"/>
              <a:t>Growing number of hotel infrastructures :</a:t>
            </a:r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FFB9D38-CDF6-45F7-A615-007F303B1A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177" y="3899368"/>
            <a:ext cx="2647761" cy="17202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2,799 beds in Conakry in 2018 versus than 500 beds in 2010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Throughout the country, there are 6,795 hotel rooms versus 4,495 in 2010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7754" y="3221107"/>
            <a:ext cx="2820761" cy="334508"/>
          </a:xfrm>
        </p:spPr>
        <p:txBody>
          <a:bodyPr/>
          <a:lstStyle/>
          <a:p>
            <a:r>
              <a:rPr lang="en-IN" dirty="0"/>
              <a:t>Increase in the number </a:t>
            </a:r>
            <a:br>
              <a:rPr lang="en-IN" dirty="0"/>
            </a:br>
            <a:r>
              <a:rPr lang="en-IN" dirty="0"/>
              <a:t>of tourists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4053" y="3750741"/>
            <a:ext cx="2684462" cy="14968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150,000 tourists annually on average today versus only 46,000 prior to 2010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849DCBF-FE6C-4038-BE61-0BE3E249C3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9900" y="3191766"/>
            <a:ext cx="2921361" cy="334508"/>
          </a:xfrm>
        </p:spPr>
        <p:txBody>
          <a:bodyPr/>
          <a:lstStyle/>
          <a:p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Better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air service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0FF0889-3DA9-4826-A04E-4A4BD4C04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9925" y="3694908"/>
            <a:ext cx="2951562" cy="1608564"/>
          </a:xfrm>
        </p:spPr>
        <p:txBody>
          <a:bodyPr/>
          <a:lstStyle/>
          <a:p>
            <a:pPr algn="just"/>
            <a:r>
              <a:rPr lang="en-IN" dirty="0"/>
              <a:t>12 airlines currently serve Conakry versus 9 in 2010: </a:t>
            </a:r>
            <a:r>
              <a:rPr lang="fr-FR" dirty="0"/>
              <a:t>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Air France,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Brussels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Royal Air Maroc,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Ethiopian</a:t>
            </a:r>
            <a:r>
              <a:rPr lang="fr-FR" dirty="0"/>
              <a:t>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Emirates</a:t>
            </a:r>
            <a:r>
              <a:rPr lang="fr-FR" dirty="0"/>
              <a:t>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Air Côte d’ivoire,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Turkish</a:t>
            </a:r>
            <a:r>
              <a:rPr lang="fr-FR" dirty="0"/>
              <a:t>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Asky</a:t>
            </a:r>
            <a:r>
              <a:rPr lang="fr-FR" dirty="0"/>
              <a:t>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Mauritania</a:t>
            </a:r>
            <a:r>
              <a:rPr lang="fr-FR" dirty="0"/>
              <a:t>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Tunisair</a:t>
            </a:r>
            <a:endParaRPr lang="fr-FR" dirty="0"/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Transair</a:t>
            </a:r>
            <a:endParaRPr lang="fr-FR" dirty="0"/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Air </a:t>
            </a:r>
            <a:r>
              <a:rPr lang="fr-FR" dirty="0" err="1"/>
              <a:t>Senegal</a:t>
            </a:r>
            <a:endParaRPr lang="fr-FR" dirty="0"/>
          </a:p>
        </p:txBody>
      </p:sp>
      <p:pic>
        <p:nvPicPr>
          <p:cNvPr id="15" name="Picture 10" descr="RÃ©sultat de recherche d'images pour &quot;primus hotel kaloum&quot;">
            <a:extLst>
              <a:ext uri="{FF2B5EF4-FFF2-40B4-BE49-F238E27FC236}">
                <a16:creationId xmlns:a16="http://schemas.microsoft.com/office/drawing/2014/main" id="{0A7EAA1E-EEDD-4F6C-B528-0DC3E3BD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53" y="1224326"/>
            <a:ext cx="2924560" cy="19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31319-02FE-4699-995D-30CE59780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2" y="1238402"/>
            <a:ext cx="2924561" cy="1915851"/>
          </a:xfrm>
          <a:prstGeom prst="rect">
            <a:avLst/>
          </a:prstGeom>
        </p:spPr>
      </p:pic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505F699C-4B66-4DBB-B943-8C51899CBA97}"/>
              </a:ext>
            </a:extLst>
          </p:cNvPr>
          <p:cNvSpPr txBox="1">
            <a:spLocks/>
          </p:cNvSpPr>
          <p:nvPr/>
        </p:nvSpPr>
        <p:spPr>
          <a:xfrm>
            <a:off x="3212646" y="3188375"/>
            <a:ext cx="2820761" cy="33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Construction and renovation of hotels</a:t>
            </a:r>
            <a:endParaRPr lang="en-GB" dirty="0"/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0DAAFE9-A800-45AE-A564-B17D39D93460}"/>
              </a:ext>
            </a:extLst>
          </p:cNvPr>
          <p:cNvSpPr txBox="1">
            <a:spLocks/>
          </p:cNvSpPr>
          <p:nvPr/>
        </p:nvSpPr>
        <p:spPr>
          <a:xfrm>
            <a:off x="3212646" y="3894024"/>
            <a:ext cx="2820761" cy="2416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2013: Palm </a:t>
            </a:r>
            <a:r>
              <a:rPr lang="fr-FR" dirty="0" err="1"/>
              <a:t>Camayenne</a:t>
            </a:r>
            <a:r>
              <a:rPr lang="fr-FR" dirty="0"/>
              <a:t> </a:t>
            </a:r>
            <a:r>
              <a:rPr lang="fr-FR" dirty="0" err="1"/>
              <a:t>Hotel</a:t>
            </a:r>
            <a:r>
              <a:rPr lang="fr-FR" dirty="0"/>
              <a:t>;   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2014: Millenium Suites </a:t>
            </a:r>
            <a:r>
              <a:rPr lang="fr-FR" dirty="0" err="1"/>
              <a:t>Hotel</a:t>
            </a:r>
            <a:r>
              <a:rPr lang="fr-FR" dirty="0"/>
              <a:t>;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2016: </a:t>
            </a:r>
            <a:r>
              <a:rPr lang="fr-FR" dirty="0" err="1"/>
              <a:t>Noom</a:t>
            </a:r>
            <a:r>
              <a:rPr lang="fr-FR" dirty="0"/>
              <a:t> </a:t>
            </a:r>
            <a:r>
              <a:rPr lang="fr-FR" dirty="0" err="1"/>
              <a:t>Hotel</a:t>
            </a:r>
            <a:r>
              <a:rPr lang="fr-FR" dirty="0"/>
              <a:t>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2016: Sheraton Grand Conakry </a:t>
            </a:r>
            <a:r>
              <a:rPr lang="fr-FR" dirty="0" err="1"/>
              <a:t>Hotel</a:t>
            </a:r>
            <a:r>
              <a:rPr lang="fr-FR" dirty="0"/>
              <a:t>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2017: </a:t>
            </a:r>
            <a:r>
              <a:rPr lang="fr-FR" dirty="0" err="1"/>
              <a:t>Onomo</a:t>
            </a:r>
            <a:r>
              <a:rPr lang="fr-FR" dirty="0"/>
              <a:t> </a:t>
            </a:r>
            <a:r>
              <a:rPr lang="fr-FR" dirty="0" err="1"/>
              <a:t>Hotel</a:t>
            </a:r>
            <a:r>
              <a:rPr lang="fr-FR" dirty="0"/>
              <a:t> Conakry;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2018: Primus </a:t>
            </a:r>
            <a:r>
              <a:rPr lang="fr-FR" dirty="0" err="1"/>
              <a:t>Kaloum</a:t>
            </a:r>
            <a:r>
              <a:rPr lang="fr-FR" dirty="0"/>
              <a:t> </a:t>
            </a:r>
            <a:r>
              <a:rPr lang="fr-FR" dirty="0" err="1"/>
              <a:t>Hotel</a:t>
            </a:r>
            <a:r>
              <a:rPr lang="fr-FR" dirty="0"/>
              <a:t>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soon</a:t>
            </a:r>
            <a:r>
              <a:rPr lang="fr-FR" dirty="0"/>
              <a:t>: </a:t>
            </a:r>
            <a:r>
              <a:rPr lang="fr-FR" dirty="0" err="1"/>
              <a:t>Azalaï</a:t>
            </a:r>
            <a:r>
              <a:rPr lang="fr-FR" dirty="0"/>
              <a:t> </a:t>
            </a:r>
            <a:r>
              <a:rPr lang="fr-FR" dirty="0" err="1"/>
              <a:t>Hotel</a:t>
            </a:r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7B232-F5BF-40FA-A57D-0666E5FBE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0713" y="1192295"/>
            <a:ext cx="3512681" cy="1961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95F71-4E45-488A-B3A4-230389B80E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7142" y="1189289"/>
            <a:ext cx="3154858" cy="19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73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A68240D-8DEB-4E37-94C2-4426BEADABD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887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8D67CC-A8C4-4423-82BF-5DBD8D82A8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4099335"/>
            <a:ext cx="9666514" cy="1686720"/>
          </a:xfrm>
        </p:spPr>
        <p:txBody>
          <a:bodyPr/>
          <a:lstStyle/>
          <a:p>
            <a:r>
              <a:rPr lang="en-US" dirty="0"/>
              <a:t>Arts &amp; culture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7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5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1FC86C9-924D-401C-8890-BE5BDFFEB5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38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D4AA409-2BA3-4B0F-8BBD-8D50649F23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/>
          <a:lstStyle/>
          <a:p>
            <a:r>
              <a:rPr lang="en-US" dirty="0"/>
              <a:t>Arts &amp; culture</a:t>
            </a:r>
            <a:br>
              <a:rPr lang="en-US" dirty="0"/>
            </a:b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7FDC6DC-D5D3-413E-A73C-6CC86E964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216" y="1643524"/>
            <a:ext cx="5045529" cy="334508"/>
          </a:xfrm>
        </p:spPr>
        <p:txBody>
          <a:bodyPr/>
          <a:lstStyle/>
          <a:p>
            <a:r>
              <a:rPr lang="da-DK" sz="1800" dirty="0"/>
              <a:t>4 diverse natural regions: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216" y="2089258"/>
            <a:ext cx="5045529" cy="3561943"/>
          </a:xfrm>
        </p:spPr>
        <p:txBody>
          <a:bodyPr/>
          <a:lstStyle/>
          <a:p>
            <a:pPr algn="just"/>
            <a:r>
              <a:rPr lang="en-IN" sz="1800" b="1" dirty="0"/>
              <a:t>Lower Guinea: </a:t>
            </a:r>
            <a:r>
              <a:rPr lang="en-IN" sz="1800" dirty="0"/>
              <a:t>rites, dances and masks of </a:t>
            </a:r>
            <a:r>
              <a:rPr lang="en-IN" sz="1800" dirty="0" err="1"/>
              <a:t>Bagas</a:t>
            </a:r>
            <a:r>
              <a:rPr lang="en-IN" sz="1800" dirty="0"/>
              <a:t>, </a:t>
            </a:r>
            <a:r>
              <a:rPr lang="en-IN" sz="1800" dirty="0" err="1"/>
              <a:t>Landoumas</a:t>
            </a:r>
            <a:r>
              <a:rPr lang="en-IN" sz="1800" dirty="0"/>
              <a:t>.</a:t>
            </a:r>
          </a:p>
          <a:p>
            <a:pPr algn="just"/>
            <a:r>
              <a:rPr lang="en-IN" sz="1800" b="1" dirty="0"/>
              <a:t>Middle Guinea: </a:t>
            </a:r>
            <a:r>
              <a:rPr lang="en-IN" sz="1800" dirty="0"/>
              <a:t>rites, songs, dances and masks of </a:t>
            </a:r>
            <a:r>
              <a:rPr lang="en-IN" sz="1800" dirty="0" err="1"/>
              <a:t>Bassaris</a:t>
            </a:r>
            <a:r>
              <a:rPr lang="en-IN" sz="1800" dirty="0"/>
              <a:t>, </a:t>
            </a:r>
            <a:r>
              <a:rPr lang="en-IN" sz="1800" dirty="0" err="1"/>
              <a:t>Koniagui</a:t>
            </a:r>
            <a:r>
              <a:rPr lang="en-IN" sz="1800" dirty="0"/>
              <a:t>, </a:t>
            </a:r>
            <a:r>
              <a:rPr lang="en-IN" sz="1800" dirty="0" err="1"/>
              <a:t>Foulakoundas</a:t>
            </a:r>
            <a:r>
              <a:rPr lang="en-IN" sz="1800" dirty="0"/>
              <a:t>, </a:t>
            </a:r>
            <a:r>
              <a:rPr lang="en-IN" sz="1800" dirty="0" err="1"/>
              <a:t>Badiarankés</a:t>
            </a:r>
            <a:r>
              <a:rPr lang="en-IN" sz="1800" dirty="0"/>
              <a:t> and Fulani.</a:t>
            </a:r>
          </a:p>
          <a:p>
            <a:pPr algn="just"/>
            <a:r>
              <a:rPr lang="en-IN" sz="1800" b="1" dirty="0"/>
              <a:t>Upper Guinea: </a:t>
            </a:r>
            <a:r>
              <a:rPr lang="en-IN" sz="1800" dirty="0"/>
              <a:t>celebration of the </a:t>
            </a:r>
            <a:r>
              <a:rPr lang="en-IN" sz="1800" dirty="0" err="1"/>
              <a:t>Baro</a:t>
            </a:r>
            <a:r>
              <a:rPr lang="en-IN" sz="1800" dirty="0"/>
              <a:t> pond, rites, songs, dances and masks of </a:t>
            </a:r>
            <a:r>
              <a:rPr lang="en-IN" sz="1800" dirty="0" err="1"/>
              <a:t>Beredou</a:t>
            </a:r>
            <a:r>
              <a:rPr lang="en-IN" sz="1800" dirty="0"/>
              <a:t>, </a:t>
            </a:r>
            <a:r>
              <a:rPr lang="en-IN" sz="1800" dirty="0" err="1"/>
              <a:t>Hamana</a:t>
            </a:r>
            <a:r>
              <a:rPr lang="en-IN" sz="1800" dirty="0"/>
              <a:t>, </a:t>
            </a:r>
            <a:r>
              <a:rPr lang="en-IN" sz="1800" dirty="0" err="1"/>
              <a:t>Norassoba</a:t>
            </a:r>
            <a:r>
              <a:rPr lang="en-IN" sz="1800" dirty="0"/>
              <a:t> and </a:t>
            </a:r>
            <a:r>
              <a:rPr lang="en-IN" sz="1800" dirty="0" err="1"/>
              <a:t>Sankaran</a:t>
            </a:r>
            <a:r>
              <a:rPr lang="en-IN" sz="1800" dirty="0"/>
              <a:t>.</a:t>
            </a:r>
          </a:p>
          <a:p>
            <a:pPr algn="just"/>
            <a:r>
              <a:rPr lang="en-IN" sz="1800" b="1" dirty="0"/>
              <a:t>Forest Region: </a:t>
            </a:r>
            <a:r>
              <a:rPr lang="en-IN" sz="1800" dirty="0"/>
              <a:t>initiation ceremonies in the sacred forest</a:t>
            </a:r>
            <a:endParaRPr lang="en-IN" dirty="0"/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8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54E87-B358-4236-9F4E-7A8CACC2C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630" y="1280730"/>
            <a:ext cx="5260413" cy="4370471"/>
          </a:xfrm>
          <a:prstGeom prst="rect">
            <a:avLst/>
          </a:prstGeom>
        </p:spPr>
      </p:pic>
      <p:sp>
        <p:nvSpPr>
          <p:cNvPr id="22" name="ZoneTexte 15">
            <a:extLst>
              <a:ext uri="{FF2B5EF4-FFF2-40B4-BE49-F238E27FC236}">
                <a16:creationId xmlns:a16="http://schemas.microsoft.com/office/drawing/2014/main" id="{BCF1FD8C-3702-42B7-B7DC-EA0E0ACB3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608" y="1737983"/>
            <a:ext cx="1394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IN" dirty="0">
                <a:latin typeface="+mj-lt"/>
              </a:rPr>
              <a:t>Middle Guinea</a:t>
            </a:r>
            <a:endParaRPr lang="fr-FR" altLang="fr-FR" dirty="0">
              <a:latin typeface="+mj-lt"/>
            </a:endParaRPr>
          </a:p>
        </p:txBody>
      </p:sp>
      <p:sp>
        <p:nvSpPr>
          <p:cNvPr id="25" name="ZoneTexte 16">
            <a:extLst>
              <a:ext uri="{FF2B5EF4-FFF2-40B4-BE49-F238E27FC236}">
                <a16:creationId xmlns:a16="http://schemas.microsoft.com/office/drawing/2014/main" id="{621C8DAC-D64B-4EE8-B7B2-D69FD3BDC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929" y="3167679"/>
            <a:ext cx="1394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IN" dirty="0">
                <a:latin typeface="+mj-lt"/>
              </a:rPr>
              <a:t>Lower Guinea</a:t>
            </a:r>
            <a:endParaRPr lang="fr-FR" altLang="fr-FR" dirty="0">
              <a:latin typeface="+mj-lt"/>
            </a:endParaRPr>
          </a:p>
        </p:txBody>
      </p:sp>
      <p:sp>
        <p:nvSpPr>
          <p:cNvPr id="26" name="ZoneTexte 13">
            <a:extLst>
              <a:ext uri="{FF2B5EF4-FFF2-40B4-BE49-F238E27FC236}">
                <a16:creationId xmlns:a16="http://schemas.microsoft.com/office/drawing/2014/main" id="{E1A47D82-35E2-47EA-82AE-263D6E60C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2303" y="2726450"/>
            <a:ext cx="12141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IN" dirty="0">
                <a:latin typeface="+mj-lt"/>
              </a:rPr>
              <a:t>Upper Guinea</a:t>
            </a:r>
            <a:endParaRPr lang="fr-FR" altLang="fr-FR" dirty="0">
              <a:latin typeface="+mj-lt"/>
            </a:endParaRPr>
          </a:p>
        </p:txBody>
      </p:sp>
      <p:sp>
        <p:nvSpPr>
          <p:cNvPr id="27" name="ZoneTexte 14">
            <a:extLst>
              <a:ext uri="{FF2B5EF4-FFF2-40B4-BE49-F238E27FC236}">
                <a16:creationId xmlns:a16="http://schemas.microsoft.com/office/drawing/2014/main" id="{A7981E49-D728-49BD-A135-64D8E6B1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5994" y="4463786"/>
            <a:ext cx="1394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IN" dirty="0">
                <a:latin typeface="+mj-lt"/>
              </a:rPr>
              <a:t>Forest Region</a:t>
            </a:r>
            <a:endParaRPr lang="fr-FR" alt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940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5ECCF03-FEA6-4BC7-AD53-94B5C88CAE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65781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5ECCF03-FEA6-4BC7-AD53-94B5C88CA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1927E1B-868A-4F9D-8FCD-DEA5F41A71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C9497-9345-4CA2-88AF-F80BB8A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Arts &amp; culture: music and dance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61" y="1363391"/>
            <a:ext cx="5717568" cy="455203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IN" sz="2400" dirty="0"/>
              <a:t>Famous </a:t>
            </a:r>
            <a:r>
              <a:rPr lang="en-IN" sz="2400" b="1" dirty="0"/>
              <a:t>"African Ballets" </a:t>
            </a:r>
            <a:r>
              <a:rPr lang="en-IN" sz="2400" dirty="0"/>
              <a:t>of Guinea.</a:t>
            </a:r>
            <a:endParaRPr lang="fr-FR" sz="2400" dirty="0"/>
          </a:p>
          <a:p>
            <a:pPr algn="just"/>
            <a:r>
              <a:rPr lang="en-IN" sz="2400" dirty="0"/>
              <a:t>Orchestras among the most prestigious of the continent such as the </a:t>
            </a:r>
            <a:r>
              <a:rPr lang="en-IN" sz="2400" b="1" dirty="0" err="1"/>
              <a:t>Bembeya</a:t>
            </a:r>
            <a:r>
              <a:rPr lang="en-IN" sz="2400" b="1" dirty="0"/>
              <a:t> Jazz National</a:t>
            </a:r>
            <a:r>
              <a:rPr lang="en-IN" sz="2400" dirty="0"/>
              <a:t> musical ensemble.</a:t>
            </a:r>
            <a:endParaRPr lang="en-US" sz="2400" dirty="0"/>
          </a:p>
          <a:p>
            <a:pPr algn="just"/>
            <a:r>
              <a:rPr lang="en-IN" sz="2400" b="1" dirty="0" err="1"/>
              <a:t>Djoliba</a:t>
            </a:r>
            <a:r>
              <a:rPr lang="en-IN" sz="2400" b="1" dirty="0"/>
              <a:t> National Ballet: </a:t>
            </a:r>
            <a:r>
              <a:rPr lang="en-IN" sz="2400" dirty="0"/>
              <a:t>traditional national symphonic ensemble of the late </a:t>
            </a:r>
            <a:r>
              <a:rPr lang="en-IN" sz="2400" dirty="0" err="1"/>
              <a:t>Sory</a:t>
            </a:r>
            <a:r>
              <a:rPr lang="en-IN" sz="2400" dirty="0"/>
              <a:t> </a:t>
            </a:r>
            <a:r>
              <a:rPr lang="en-IN" sz="2400" dirty="0" err="1"/>
              <a:t>Kandia</a:t>
            </a:r>
            <a:r>
              <a:rPr lang="en-IN" sz="2400" dirty="0"/>
              <a:t> </a:t>
            </a:r>
            <a:r>
              <a:rPr lang="en-IN" sz="2400" dirty="0" err="1"/>
              <a:t>Kouyaté</a:t>
            </a:r>
            <a:r>
              <a:rPr lang="en-IN" sz="2400" dirty="0"/>
              <a:t>.</a:t>
            </a:r>
            <a:r>
              <a:rPr lang="bn-IN" sz="2400" dirty="0"/>
              <a:t> </a:t>
            </a:r>
            <a:endParaRPr lang="en-US" sz="2400" dirty="0"/>
          </a:p>
          <a:p>
            <a:pPr algn="just"/>
            <a:r>
              <a:rPr lang="en-IN" sz="2400" dirty="0"/>
              <a:t>Guinea percussion and acrobatic ensembles </a:t>
            </a:r>
            <a:r>
              <a:rPr lang="en-IN" sz="2400" b="1" dirty="0"/>
              <a:t>"Africa </a:t>
            </a:r>
            <a:r>
              <a:rPr lang="en-IN" sz="2400" b="1" dirty="0" err="1"/>
              <a:t>Oyé</a:t>
            </a:r>
            <a:r>
              <a:rPr lang="en-IN" sz="2400" b="1" dirty="0"/>
              <a:t>", "Baobab circus"</a:t>
            </a:r>
            <a:r>
              <a:rPr lang="en-IN" sz="2400" dirty="0"/>
              <a:t>.</a:t>
            </a:r>
            <a:endParaRPr lang="fr-FR" sz="2400" dirty="0"/>
          </a:p>
          <a:p>
            <a:pPr algn="just"/>
            <a:r>
              <a:rPr lang="en-IN" sz="2400" dirty="0"/>
              <a:t>Traditional </a:t>
            </a:r>
            <a:r>
              <a:rPr lang="en-IN" sz="2400" b="1" dirty="0"/>
              <a:t>Kankan </a:t>
            </a:r>
            <a:r>
              <a:rPr lang="en-IN" sz="2400" b="1" dirty="0" err="1"/>
              <a:t>Mamaya</a:t>
            </a:r>
            <a:r>
              <a:rPr lang="en-IN" sz="2400" b="1" dirty="0"/>
              <a:t> dance</a:t>
            </a:r>
            <a:r>
              <a:rPr lang="en-IN" sz="2400" dirty="0"/>
              <a:t> organized every year after the Eid al-</a:t>
            </a:r>
            <a:r>
              <a:rPr lang="en-IN" sz="2400" dirty="0" err="1"/>
              <a:t>Adha</a:t>
            </a:r>
            <a:r>
              <a:rPr lang="en-IN" sz="2400" dirty="0"/>
              <a:t> festival.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78295-B6E5-4EBA-8A6E-065F3435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7" name="Picture 7" descr="http://www.africa-ata.org/images/ABLE/bleu%20(2).png">
            <a:extLst>
              <a:ext uri="{FF2B5EF4-FFF2-40B4-BE49-F238E27FC236}">
                <a16:creationId xmlns:a16="http://schemas.microsoft.com/office/drawing/2014/main" id="{6D1215DC-544D-422B-B668-BAA9B374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16" y="1091146"/>
            <a:ext cx="3727226" cy="256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#">
            <a:extLst>
              <a:ext uri="{FF2B5EF4-FFF2-40B4-BE49-F238E27FC236}">
                <a16:creationId xmlns:a16="http://schemas.microsoft.com/office/drawing/2014/main" id="{44CCAD43-F104-434B-9C60-8A73C6AD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74" y="3653704"/>
            <a:ext cx="3743268" cy="270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162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F_0RmQeqcUnPeNO9VN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elt6QSpeyjqL.UX06x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qzOIWbSiKCmOB1uC08W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ANj9N.RAONxKYaBDEeI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lYRAItUQ_GN5id1.ZhP_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t5hh5oT7SO9h2XD7_Lw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t5hh5oT7SO9h2XD7_L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hWtAWQmua6rmAkUm5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WFxSRMQWCgrCi6Ug2Sj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Ix.hdKTnm7m1X74ZDIw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20TN3yQYaeYyJKPfU9wg"/>
</p:tagLst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6dc4bcd6-49db-4c07-9060-8acfc67cef9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1042</Words>
  <Application>Microsoft Office PowerPoint</Application>
  <PresentationFormat>Widescreen</PresentationFormat>
  <Paragraphs>168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Office Theme</vt:lpstr>
      <vt:lpstr>think-cell Slide</vt:lpstr>
      <vt:lpstr>Invest in Tourism</vt:lpstr>
      <vt:lpstr>Plan</vt:lpstr>
      <vt:lpstr>General presentation</vt:lpstr>
      <vt:lpstr>General presentation</vt:lpstr>
      <vt:lpstr>Infrastructures</vt:lpstr>
      <vt:lpstr>Infrastructures</vt:lpstr>
      <vt:lpstr>Arts &amp; culture</vt:lpstr>
      <vt:lpstr>Arts &amp; culture </vt:lpstr>
      <vt:lpstr>Arts &amp; culture: music and dance</vt:lpstr>
      <vt:lpstr>Touristic sites</vt:lpstr>
      <vt:lpstr>Touristic sites: wonders of nature</vt:lpstr>
      <vt:lpstr>Touristic sites: natural diversity</vt:lpstr>
      <vt:lpstr>Tourist sites: entertainment</vt:lpstr>
      <vt:lpstr>Investment opportunities</vt:lpstr>
      <vt:lpstr>Sustainable tourism development project</vt:lpstr>
      <vt:lpstr>PowerPoint Presentation</vt:lpstr>
      <vt:lpstr>PowerPoint Presentation</vt:lpstr>
      <vt:lpstr>Tourism and handicrafts projects</vt:lpstr>
      <vt:lpstr>Thank you for 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2019-02-23T12:49:18Z</dcterms:created>
  <dcterms:modified xsi:type="dcterms:W3CDTF">2019-05-22T13:30:31Z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