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6" r:id="rId6"/>
    <p:sldId id="297" r:id="rId7"/>
    <p:sldId id="258" r:id="rId8"/>
    <p:sldId id="310" r:id="rId9"/>
    <p:sldId id="305" r:id="rId10"/>
    <p:sldId id="284" r:id="rId11"/>
    <p:sldId id="260" r:id="rId12"/>
    <p:sldId id="308" r:id="rId13"/>
    <p:sldId id="311" r:id="rId14"/>
    <p:sldId id="302" r:id="rId15"/>
    <p:sldId id="269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52"/>
    <a:srgbClr val="067F9C"/>
    <a:srgbClr val="01C6FD"/>
    <a:srgbClr val="79AE0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22/05/2019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4.jp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vest.gov.gn/" TargetMode="External"/><Relationship Id="rId3" Type="http://schemas.openxmlformats.org/officeDocument/2006/relationships/tags" Target="../tags/tag26.xml"/><Relationship Id="rId7" Type="http://schemas.openxmlformats.org/officeDocument/2006/relationships/image" Target="../media/image15.JPG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microsoft.com/office/2007/relationships/hdphoto" Target="../media/hdphoto1.wdp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hyperlink" Target="http://www.mpten.gov.g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JP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JP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13.xml"/><Relationship Id="rId7" Type="http://schemas.openxmlformats.org/officeDocument/2006/relationships/image" Target="../media/image7.JP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15.xml"/><Relationship Id="rId7" Type="http://schemas.openxmlformats.org/officeDocument/2006/relationships/image" Target="../media/image9.jp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2.JP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3.JP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09DF5CB-4789-4060-B39A-E493FC104BA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6991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D911C47-4EAE-4ABC-9EF0-1AE40F7F4C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44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fr-FR" dirty="0"/>
              <a:t>Investir dans les TIC </a:t>
            </a:r>
            <a:endParaRPr lang="en-GB" dirty="0"/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603181"/>
            <a:ext cx="9747842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Intensification de la connectivité pour la transformation numérique de la Guinée 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54323E1-C7E0-4B34-8764-32B60D77CF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tretch>
            <a:fillRect/>
          </a:stretch>
        </p:blipFill>
        <p:spPr>
          <a:xfrm>
            <a:off x="-24063" y="0"/>
            <a:ext cx="12240126" cy="385010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BAE5B-19E4-4A0C-9817-004C896BDF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66" b="90354" l="9851" r="89851">
                        <a14:foregroundMark x1="40000" y1="51768" x2="40000" y2="51768"/>
                        <a14:foregroundMark x1="40000" y1="51768" x2="40000" y2="51768"/>
                        <a14:foregroundMark x1="39403" y1="42765" x2="39403" y2="42765"/>
                        <a14:foregroundMark x1="45373" y1="38585" x2="45373" y2="38585"/>
                        <a14:foregroundMark x1="45970" y1="32476" x2="45970" y2="32476"/>
                        <a14:foregroundMark x1="40597" y1="24116" x2="40597" y2="24116"/>
                        <a14:foregroundMark x1="54030" y1="22830" x2="54030" y2="22830"/>
                        <a14:foregroundMark x1="63284" y1="32476" x2="63284" y2="32476"/>
                        <a14:foregroundMark x1="57313" y1="41158" x2="57313" y2="41158"/>
                        <a14:foregroundMark x1="50746" y1="38907" x2="50746" y2="38907"/>
                        <a14:foregroundMark x1="60299" y1="40193" x2="60299" y2="40193"/>
                        <a14:foregroundMark x1="59403" y1="52412" x2="59403" y2="52412"/>
                        <a14:foregroundMark x1="49552" y1="90354" x2="49552" y2="90354"/>
                        <a14:foregroundMark x1="46269" y1="67846" x2="46269" y2="67846"/>
                        <a14:foregroundMark x1="41493" y1="39871" x2="41493" y2="39871"/>
                        <a14:foregroundMark x1="34627" y1="27331" x2="34627" y2="27331"/>
                        <a14:foregroundMark x1="50448" y1="14791" x2="50448" y2="14791"/>
                        <a14:foregroundMark x1="42985" y1="31190" x2="42985" y2="31190"/>
                        <a14:foregroundMark x1="43582" y1="51768" x2="43582" y2="51768"/>
                        <a14:foregroundMark x1="47164" y1="13505" x2="47164" y2="13505"/>
                        <a14:foregroundMark x1="43582" y1="13183" x2="43582" y2="13183"/>
                        <a14:foregroundMark x1="44776" y1="8682" x2="44776" y2="8682"/>
                        <a14:foregroundMark x1="40896" y1="7395" x2="40896" y2="7395"/>
                        <a14:foregroundMark x1="37910" y1="6431" x2="37910" y2="6431"/>
                        <a14:foregroundMark x1="37910" y1="6431" x2="37910" y2="6431"/>
                        <a14:foregroundMark x1="37910" y1="6431" x2="37910" y2="6431"/>
                        <a14:foregroundMark x1="57612" y1="8039" x2="57612" y2="8039"/>
                        <a14:foregroundMark x1="57015" y1="8039" x2="57015" y2="8039"/>
                        <a14:foregroundMark x1="54627" y1="9968" x2="54627" y2="9968"/>
                        <a14:foregroundMark x1="42090" y1="44051" x2="42090" y2="44051"/>
                        <a14:foregroundMark x1="62687" y1="5466" x2="62687" y2="5466"/>
                        <a14:foregroundMark x1="64776" y1="5788" x2="64776" y2="5788"/>
                        <a14:foregroundMark x1="66866" y1="5466" x2="66866" y2="5466"/>
                        <a14:foregroundMark x1="34627" y1="5466" x2="34627" y2="5466"/>
                        <a14:foregroundMark x1="35821" y1="6431" x2="35821" y2="6431"/>
                        <a14:foregroundMark x1="17910" y1="50804" x2="17910" y2="50804"/>
                        <a14:foregroundMark x1="39403" y1="55305" x2="39403" y2="55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9123" y="0"/>
            <a:ext cx="2325576" cy="21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3985F28-8276-437F-9320-EAF197DFEB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6156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3985F28-8276-437F-9320-EAF197DFE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D5E11D3-6354-45B0-B02F-2CCAE5D202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48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tretch>
            <a:fillRect/>
          </a:stretch>
        </p:blipFill>
        <p:spPr>
          <a:xfrm>
            <a:off x="0" y="-14270"/>
            <a:ext cx="12192000" cy="6846626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95" y="4411332"/>
            <a:ext cx="9666514" cy="1686720"/>
          </a:xfrm>
        </p:spPr>
        <p:txBody>
          <a:bodyPr/>
          <a:lstStyle/>
          <a:p>
            <a:r>
              <a:rPr lang="fr-FR" dirty="0"/>
              <a:t>Opportunités d’investissement</a:t>
            </a:r>
            <a:endParaRPr lang="en-GB" dirty="0"/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10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2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1AFCBA1-EA94-4136-B09C-70BE8F21636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1AFCBA1-EA94-4136-B09C-70BE8F216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55A0623-F755-424D-B170-1C6ED03613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200" b="1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96BCC-1C67-4315-B9DB-EB421988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Opportunités</a:t>
            </a:r>
            <a:r>
              <a:rPr lang="en-US" b="1" dirty="0"/>
              <a:t> </a:t>
            </a:r>
            <a:r>
              <a:rPr lang="en-US" b="1" dirty="0" err="1"/>
              <a:t>d’investissement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95CD7-CCE7-42B7-90E3-4D0C47EB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au 11">
            <a:extLst>
              <a:ext uri="{FF2B5EF4-FFF2-40B4-BE49-F238E27FC236}">
                <a16:creationId xmlns:a16="http://schemas.microsoft.com/office/drawing/2014/main" id="{853B7EAE-4F42-493E-B884-D2B70BEC49C2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14936831"/>
              </p:ext>
            </p:extLst>
          </p:nvPr>
        </p:nvGraphicFramePr>
        <p:xfrm>
          <a:off x="790490" y="1564490"/>
          <a:ext cx="9706428" cy="2067700"/>
        </p:xfrm>
        <a:graphic>
          <a:graphicData uri="http://schemas.openxmlformats.org/drawingml/2006/table">
            <a:tbl>
              <a:tblPr/>
              <a:tblGrid>
                <a:gridCol w="81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5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j-lt"/>
                          <a:ea typeface="Calibri"/>
                          <a:cs typeface="Times New Roman"/>
                        </a:rPr>
                        <a:t>N°</a:t>
                      </a:r>
                      <a:endParaRPr lang="fr-F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383" marR="59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j-lt"/>
                          <a:ea typeface="Calibri"/>
                          <a:cs typeface="Times New Roman"/>
                        </a:rPr>
                        <a:t>PROJET</a:t>
                      </a:r>
                      <a:endParaRPr lang="fr-F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383" marR="59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j-lt"/>
                          <a:ea typeface="Calibri"/>
                          <a:cs typeface="Times New Roman"/>
                        </a:rPr>
                        <a:t>COÛT</a:t>
                      </a:r>
                      <a:endParaRPr lang="fr-F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383" marR="593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8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383" marR="59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dirty="0"/>
                        <a:t>Acquisition d’un second câble sous-marin de fibre optique connecté aux six (6) pays limitrophes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millions USD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9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383" marR="59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dirty="0"/>
                        <a:t>Aménagement numérique du territoire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millions USD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76396"/>
                  </a:ext>
                </a:extLst>
              </a:tr>
              <a:tr h="48959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383" marR="593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place d’un centre de données national (data center)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millions USD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29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49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F37B0E1-EAF9-42B9-AB0B-2AB530D282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1441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1639F12-10DF-4BE2-A9DF-ED86C9BD6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tretch>
            <a:fillRect/>
          </a:stretch>
        </p:blipFill>
        <p:spPr>
          <a:xfrm>
            <a:off x="0" y="-7765"/>
            <a:ext cx="12192000" cy="687353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4131129"/>
            <a:ext cx="12192000" cy="272687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568464"/>
            <a:ext cx="6563506" cy="1311128"/>
          </a:xfrm>
        </p:spPr>
        <p:txBody>
          <a:bodyPr/>
          <a:lstStyle/>
          <a:p>
            <a:r>
              <a:rPr lang="en-GB" dirty="0"/>
              <a:t>Merci de </a:t>
            </a:r>
            <a:r>
              <a:rPr lang="en-GB" dirty="0" err="1"/>
              <a:t>votre</a:t>
            </a:r>
            <a:r>
              <a:rPr lang="en-GB" dirty="0"/>
              <a:t> attention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7317BB-02BC-42D9-B0EA-8C6C6EE029E6}"/>
              </a:ext>
            </a:extLst>
          </p:cNvPr>
          <p:cNvSpPr txBox="1">
            <a:spLocks/>
          </p:cNvSpPr>
          <p:nvPr/>
        </p:nvSpPr>
        <p:spPr>
          <a:xfrm>
            <a:off x="1563169" y="6013130"/>
            <a:ext cx="8825659" cy="8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2"/>
                </a:solidFill>
                <a:hlinkClick r:id="rId8"/>
              </a:rPr>
              <a:t>www.invest.gov.gn</a:t>
            </a:r>
            <a:r>
              <a:rPr lang="en-US" b="1" dirty="0">
                <a:solidFill>
                  <a:schemeClr val="bg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2"/>
                </a:solidFill>
                <a:hlinkClick r:id="rId9"/>
              </a:rPr>
              <a:t>www.mpten.gov.gn</a:t>
            </a:r>
            <a:r>
              <a:rPr lang="en-US" b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28204-5683-42AA-A48B-74604DE1A9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6" b="90354" l="9851" r="89851">
                        <a14:foregroundMark x1="40000" y1="51768" x2="40000" y2="51768"/>
                        <a14:foregroundMark x1="40000" y1="51768" x2="40000" y2="51768"/>
                        <a14:foregroundMark x1="39403" y1="42765" x2="39403" y2="42765"/>
                        <a14:foregroundMark x1="45373" y1="38585" x2="45373" y2="38585"/>
                        <a14:foregroundMark x1="45970" y1="32476" x2="45970" y2="32476"/>
                        <a14:foregroundMark x1="40597" y1="24116" x2="40597" y2="24116"/>
                        <a14:foregroundMark x1="54030" y1="22830" x2="54030" y2="22830"/>
                        <a14:foregroundMark x1="63284" y1="32476" x2="63284" y2="32476"/>
                        <a14:foregroundMark x1="57313" y1="41158" x2="57313" y2="41158"/>
                        <a14:foregroundMark x1="50746" y1="38907" x2="50746" y2="38907"/>
                        <a14:foregroundMark x1="60299" y1="40193" x2="60299" y2="40193"/>
                        <a14:foregroundMark x1="59403" y1="52412" x2="59403" y2="52412"/>
                        <a14:foregroundMark x1="49552" y1="90354" x2="49552" y2="90354"/>
                        <a14:foregroundMark x1="46269" y1="67846" x2="46269" y2="67846"/>
                        <a14:foregroundMark x1="41493" y1="39871" x2="41493" y2="39871"/>
                        <a14:foregroundMark x1="34627" y1="27331" x2="34627" y2="27331"/>
                        <a14:foregroundMark x1="50448" y1="14791" x2="50448" y2="14791"/>
                        <a14:foregroundMark x1="42985" y1="31190" x2="42985" y2="31190"/>
                        <a14:foregroundMark x1="43582" y1="51768" x2="43582" y2="51768"/>
                        <a14:foregroundMark x1="47164" y1="13505" x2="47164" y2="13505"/>
                        <a14:foregroundMark x1="43582" y1="13183" x2="43582" y2="13183"/>
                        <a14:foregroundMark x1="44776" y1="8682" x2="44776" y2="8682"/>
                        <a14:foregroundMark x1="40896" y1="7395" x2="40896" y2="7395"/>
                        <a14:foregroundMark x1="37910" y1="6431" x2="37910" y2="6431"/>
                        <a14:foregroundMark x1="37910" y1="6431" x2="37910" y2="6431"/>
                        <a14:foregroundMark x1="37910" y1="6431" x2="37910" y2="6431"/>
                        <a14:foregroundMark x1="57612" y1="8039" x2="57612" y2="8039"/>
                        <a14:foregroundMark x1="57015" y1="8039" x2="57015" y2="8039"/>
                        <a14:foregroundMark x1="54627" y1="9968" x2="54627" y2="9968"/>
                        <a14:foregroundMark x1="42090" y1="44051" x2="42090" y2="44051"/>
                        <a14:foregroundMark x1="62687" y1="5466" x2="62687" y2="5466"/>
                        <a14:foregroundMark x1="64776" y1="5788" x2="64776" y2="5788"/>
                        <a14:foregroundMark x1="66866" y1="5466" x2="66866" y2="5466"/>
                        <a14:foregroundMark x1="34627" y1="5466" x2="34627" y2="5466"/>
                        <a14:foregroundMark x1="35821" y1="6431" x2="35821" y2="6431"/>
                        <a14:foregroundMark x1="17910" y1="50804" x2="17910" y2="50804"/>
                        <a14:foregroundMark x1="39403" y1="55305" x2="39403" y2="55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2795" y="0"/>
            <a:ext cx="2325576" cy="21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FD933F4-9E79-4C0A-AB63-71E0FD2A94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FD933F4-9E79-4C0A-AB63-71E0FD2A94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326A60E-DEA1-4B4B-BDE6-F04311410F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20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4CA36-9318-4A11-93CE-B7E860FE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b="1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A13E-4F44-48E6-AFDD-9C2DC997A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73958"/>
            <a:ext cx="8030935" cy="4759180"/>
          </a:xfrm>
        </p:spPr>
        <p:txBody>
          <a:bodyPr>
            <a:normAutofit/>
          </a:bodyPr>
          <a:lstStyle/>
          <a:p>
            <a:pPr lvl="1"/>
            <a:r>
              <a:rPr lang="fr-FR" sz="2800" dirty="0"/>
              <a:t>Présentation générale</a:t>
            </a:r>
          </a:p>
          <a:p>
            <a:pPr lvl="1"/>
            <a:r>
              <a:rPr lang="fr-FR" sz="2800" dirty="0"/>
              <a:t>Les TIC, un secteur en plein essor</a:t>
            </a:r>
          </a:p>
          <a:p>
            <a:pPr lvl="1"/>
            <a:r>
              <a:rPr lang="fr-FR" sz="2800" dirty="0"/>
              <a:t>Initiative Présidentielle pour accélérer la révolution numérique</a:t>
            </a:r>
          </a:p>
          <a:p>
            <a:pPr lvl="1"/>
            <a:r>
              <a:rPr lang="fr-FR" sz="2800" dirty="0"/>
              <a:t>Opportunités d’investissement </a:t>
            </a:r>
          </a:p>
          <a:p>
            <a:pPr lvl="1"/>
            <a:endParaRPr lang="fr-FR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2AA25-FEA4-4925-843B-7A630517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54671E8-FD53-4943-AA19-857680B2D4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717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54671E8-FD53-4943-AA19-857680B2D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31520F8-DC57-4EF1-B20F-312356586A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/>
          <a:srcRect b="13629"/>
          <a:stretch/>
        </p:blipFill>
        <p:spPr>
          <a:xfrm>
            <a:off x="1" y="0"/>
            <a:ext cx="12191999" cy="5955326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4" y="3991471"/>
            <a:ext cx="9666514" cy="1686720"/>
          </a:xfrm>
        </p:spPr>
        <p:txBody>
          <a:bodyPr/>
          <a:lstStyle/>
          <a:p>
            <a:r>
              <a:rPr lang="en-US" dirty="0" err="1">
                <a:solidFill>
                  <a:schemeClr val="bg2"/>
                </a:solidFill>
              </a:rPr>
              <a:t>Présentation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générale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3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9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56AA637-AABF-440A-BE31-5A6D53FEBB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56AA637-AABF-440A-BE31-5A6D53FEB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C8BC4B3-D340-484F-8F32-324B26107A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200" b="1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3BA3C-4854-40A9-8432-845A9656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Présentation</a:t>
            </a:r>
            <a:r>
              <a:rPr lang="en-US" b="1" dirty="0"/>
              <a:t> </a:t>
            </a:r>
            <a:r>
              <a:rPr lang="en-US" b="1" dirty="0" err="1"/>
              <a:t>générale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34E4-BD44-448A-8026-7ED5BB8E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28933"/>
            <a:ext cx="5996254" cy="45859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Superficie : 245.857 Km²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Population : 12 millions d’habitants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Taux de croissance parmi les plus élevés au monde : 9,9% en moyenne depuis 2016 (FMI)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Progression de 27 places au Doing Business de la Banque </a:t>
            </a:r>
            <a:r>
              <a:rPr lang="en-US" dirty="0" err="1"/>
              <a:t>Mondiale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7 </a:t>
            </a:r>
            <a:r>
              <a:rPr lang="en-US" dirty="0" err="1"/>
              <a:t>ans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Mobilisation de plus de $21 milliards USD au Groupe Consultatif du PNDES pour 2016-2020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Accord cadre Guinée–Chine : 20 milliards USD sur 20 ans pour le financement des infrastructures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A807C-4E90-4B40-9746-4065593C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" name="Picture 17" descr="Presentation de la guinee Guinee expo 2020  - GuinÃ©e Expo 2020">
            <a:extLst>
              <a:ext uri="{FF2B5EF4-FFF2-40B4-BE49-F238E27FC236}">
                <a16:creationId xmlns:a16="http://schemas.microsoft.com/office/drawing/2014/main" id="{0C184765-D41C-4DC7-9904-675EA8CE1E4C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2" b="97470" l="2607" r="97867">
                        <a14:foregroundMark x1="40047" y1="3012" x2="40047" y2="3012"/>
                        <a14:foregroundMark x1="39573" y1="5060" x2="39573" y2="5060"/>
                        <a14:foregroundMark x1="43009" y1="4819" x2="43009" y2="4819"/>
                        <a14:foregroundMark x1="39573" y1="8072" x2="39573" y2="8072"/>
                        <a14:foregroundMark x1="90166" y1="30120" x2="90166" y2="30120"/>
                        <a14:foregroundMark x1="95498" y1="43373" x2="95498" y2="43373"/>
                        <a14:foregroundMark x1="95498" y1="50241" x2="95498" y2="50241"/>
                        <a14:foregroundMark x1="94431" y1="58313" x2="94431" y2="58313"/>
                        <a14:foregroundMark x1="91943" y1="63855" x2="91943" y2="63855"/>
                        <a14:foregroundMark x1="93009" y1="67229" x2="93009" y2="67229"/>
                        <a14:foregroundMark x1="86019" y1="79639" x2="86019" y2="79639"/>
                        <a14:foregroundMark x1="72986" y1="90361" x2="72986" y2="90361"/>
                        <a14:foregroundMark x1="68957" y1="92530" x2="68957" y2="92530"/>
                        <a14:foregroundMark x1="57820" y1="96386" x2="57820" y2="96386"/>
                        <a14:foregroundMark x1="49052" y1="96627" x2="49052" y2="96627"/>
                        <a14:foregroundMark x1="11137" y1="73253" x2="11137" y2="73253"/>
                        <a14:foregroundMark x1="6043" y1="64458" x2="6043" y2="64458"/>
                        <a14:foregroundMark x1="51540" y1="97108" x2="51540" y2="97108"/>
                        <a14:foregroundMark x1="53791" y1="97470" x2="53791" y2="97470"/>
                        <a14:foregroundMark x1="11374" y1="76386" x2="11374" y2="76386"/>
                        <a14:foregroundMark x1="3791" y1="58795" x2="3791" y2="58795"/>
                        <a14:foregroundMark x1="3436" y1="57108" x2="3436" y2="57108"/>
                        <a14:foregroundMark x1="3081" y1="51325" x2="3081" y2="51325"/>
                        <a14:foregroundMark x1="2844" y1="51687" x2="2844" y2="51687"/>
                        <a14:foregroundMark x1="2844" y1="50241" x2="2844" y2="50241"/>
                        <a14:foregroundMark x1="2607" y1="51084" x2="2607" y2="51084"/>
                        <a14:foregroundMark x1="2725" y1="49157" x2="2725" y2="49157"/>
                        <a14:foregroundMark x1="2725" y1="46867" x2="2725" y2="46867"/>
                        <a14:foregroundMark x1="2844" y1="47831" x2="2844" y2="47831"/>
                        <a14:foregroundMark x1="2725" y1="45301" x2="2725" y2="45301"/>
                        <a14:foregroundMark x1="2962" y1="43735" x2="2962" y2="43735"/>
                        <a14:foregroundMark x1="3318" y1="41928" x2="3318" y2="41928"/>
                        <a14:foregroundMark x1="2962" y1="43133" x2="2962" y2="43133"/>
                        <a14:foregroundMark x1="3199" y1="41566" x2="3199" y2="41566"/>
                        <a14:foregroundMark x1="3555" y1="39880" x2="3555" y2="39880"/>
                        <a14:foregroundMark x1="3791" y1="39157" x2="3791" y2="39157"/>
                        <a14:foregroundMark x1="4147" y1="37711" x2="4147" y2="37711"/>
                        <a14:foregroundMark x1="4621" y1="36386" x2="4621" y2="36386"/>
                        <a14:foregroundMark x1="4502" y1="36988" x2="4502" y2="36988"/>
                        <a14:foregroundMark x1="4621" y1="35904" x2="4621" y2="35904"/>
                        <a14:foregroundMark x1="4976" y1="34940" x2="4976" y2="34940"/>
                        <a14:foregroundMark x1="79384" y1="87952" x2="79384" y2="87952"/>
                        <a14:foregroundMark x1="85900" y1="81205" x2="85900" y2="81205"/>
                        <a14:foregroundMark x1="88270" y1="78434" x2="88270" y2="78434"/>
                        <a14:foregroundMark x1="92417" y1="72048" x2="92417" y2="72048"/>
                        <a14:foregroundMark x1="93483" y1="69759" x2="93483" y2="69759"/>
                        <a14:foregroundMark x1="92536" y1="71566" x2="92536" y2="71566"/>
                        <a14:foregroundMark x1="93009" y1="70964" x2="93009" y2="70964"/>
                        <a14:foregroundMark x1="93957" y1="69157" x2="93957" y2="69157"/>
                        <a14:foregroundMark x1="91469" y1="73855" x2="91469" y2="73855"/>
                        <a14:foregroundMark x1="94194" y1="68193" x2="94194" y2="68193"/>
                        <a14:foregroundMark x1="94787" y1="66386" x2="94787" y2="66386"/>
                        <a14:foregroundMark x1="95261" y1="64578" x2="95261" y2="64578"/>
                        <a14:foregroundMark x1="95498" y1="62771" x2="95498" y2="62771"/>
                        <a14:foregroundMark x1="95498" y1="64337" x2="95498" y2="64337"/>
                        <a14:foregroundMark x1="96209" y1="62530" x2="96209" y2="62530"/>
                        <a14:foregroundMark x1="96445" y1="60964" x2="96445" y2="60964"/>
                        <a14:foregroundMark x1="96801" y1="59277" x2="96801" y2="59277"/>
                        <a14:foregroundMark x1="96801" y1="56627" x2="96801" y2="56627"/>
                        <a14:foregroundMark x1="96801" y1="57711" x2="96801" y2="57711"/>
                        <a14:foregroundMark x1="96801" y1="58434" x2="96801" y2="58434"/>
                        <a14:foregroundMark x1="97038" y1="56386" x2="97038" y2="56386"/>
                        <a14:foregroundMark x1="97038" y1="54819" x2="97038" y2="54819"/>
                        <a14:foregroundMark x1="97275" y1="55060" x2="97275" y2="55060"/>
                        <a14:foregroundMark x1="97275" y1="55663" x2="97275" y2="55663"/>
                        <a14:foregroundMark x1="97038" y1="54578" x2="97038" y2="54578"/>
                        <a14:foregroundMark x1="97275" y1="53494" x2="97275" y2="53494"/>
                        <a14:foregroundMark x1="97275" y1="51084" x2="97275" y2="51084"/>
                        <a14:foregroundMark x1="97275" y1="52410" x2="97275" y2="52410"/>
                        <a14:foregroundMark x1="97275" y1="51084" x2="97275" y2="51084"/>
                        <a14:foregroundMark x1="97275" y1="50843" x2="97275" y2="50843"/>
                        <a14:foregroundMark x1="97867" y1="50241" x2="97867" y2="50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2365" y="1124803"/>
            <a:ext cx="5073650" cy="4990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28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54671E8-FD53-4943-AA19-857680B2D4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1910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54671E8-FD53-4943-AA19-857680B2D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31520F8-DC57-4EF1-B20F-312356586A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568892"/>
            <a:ext cx="9666514" cy="16867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Les TIC un </a:t>
            </a:r>
            <a:r>
              <a:rPr lang="en-US" dirty="0" err="1">
                <a:solidFill>
                  <a:schemeClr val="tx1"/>
                </a:solidFill>
              </a:rPr>
              <a:t>secteur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essor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5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1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FD933F4-9E79-4C0A-AB63-71E0FD2A94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879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FD933F4-9E79-4C0A-AB63-71E0FD2A94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326A60E-DEA1-4B4B-BDE6-F04311410F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800" b="1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A13E-4F44-48E6-AFDD-9C2DC997A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7436"/>
            <a:ext cx="6905767" cy="4629037"/>
          </a:xfrm>
        </p:spPr>
        <p:txBody>
          <a:bodyPr>
            <a:normAutofit/>
          </a:bodyPr>
          <a:lstStyle/>
          <a:p>
            <a:pPr lvl="1"/>
            <a:r>
              <a:rPr lang="fr-FR" sz="1800" dirty="0">
                <a:latin typeface="+mj-lt"/>
                <a:cs typeface="Times New Roman" panose="02020603050405020304" pitchFamily="18" charset="0"/>
              </a:rPr>
              <a:t>Taux de croissance du nombre d’abonnés téléphoniques de plus de 180% entre 2010 et 2018</a:t>
            </a:r>
          </a:p>
          <a:p>
            <a:pPr lvl="1"/>
            <a:r>
              <a:rPr lang="fr-FR" sz="1800" dirty="0">
                <a:latin typeface="+mj-lt"/>
                <a:cs typeface="Times New Roman" panose="02020603050405020304" pitchFamily="18" charset="0"/>
              </a:rPr>
              <a:t>Hausse du nombre d’internautes de 42 000 en 2010 à 3 945 000 en 2018</a:t>
            </a:r>
          </a:p>
          <a:p>
            <a:pPr lvl="1"/>
            <a:r>
              <a:rPr lang="fr-FR" sz="1800" dirty="0">
                <a:latin typeface="+mj-lt"/>
                <a:cs typeface="Times New Roman" panose="02020603050405020304" pitchFamily="18" charset="0"/>
              </a:rPr>
              <a:t>Entre 2010 et 2018, le Gouvernement a investit 3 073 milliards de GNF (337 millions de dollars) dans les TIC</a:t>
            </a:r>
          </a:p>
          <a:p>
            <a:pPr lvl="1"/>
            <a:r>
              <a:rPr lang="fr-FR" sz="1800" dirty="0">
                <a:latin typeface="+mj-lt"/>
                <a:cs typeface="Times New Roman" panose="02020603050405020304" pitchFamily="18" charset="0"/>
              </a:rPr>
              <a:t>Construction du Backbone national par fibre optique</a:t>
            </a:r>
          </a:p>
          <a:p>
            <a:pPr lvl="1"/>
            <a:r>
              <a:rPr lang="fr-FR" sz="1800" dirty="0">
                <a:latin typeface="+mj-lt"/>
                <a:cs typeface="Times New Roman" panose="02020603050405020304" pitchFamily="18" charset="0"/>
              </a:rPr>
              <a:t>Déploiement du câble sous-marin (ACE) de 4 000 kilomètres, de 70 points d’échange internet sur l’ensemble du territoire</a:t>
            </a:r>
          </a:p>
          <a:p>
            <a:pPr marL="457200" lvl="1" indent="0">
              <a:buNone/>
            </a:pPr>
            <a:endParaRPr lang="fr-FR" dirty="0"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2AA25-FEA4-4925-843B-7A630517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147BB47-F2B1-4CC5-B20D-580783F3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7" y="423552"/>
            <a:ext cx="11174186" cy="867930"/>
          </a:xfrm>
        </p:spPr>
        <p:txBody>
          <a:bodyPr/>
          <a:lstStyle/>
          <a:p>
            <a:r>
              <a:rPr lang="fr-FR" sz="2800" dirty="0"/>
              <a:t>La Guinée à l’ère du numérique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7B3C6C-7E28-472A-A4F2-F87F3A16A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674" y="698797"/>
            <a:ext cx="3790138" cy="21399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6CEE74-33D4-4F54-9FFF-DE0572185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4674" y="3132060"/>
            <a:ext cx="3790138" cy="26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31B2395-D78E-4A35-A8CE-2A7D48DFEE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8745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31B2395-D78E-4A35-A8CE-2A7D48DFE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BA58C5-0405-4C5D-AE9A-D355767D34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TIC en croissance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638" y="3360400"/>
            <a:ext cx="2820761" cy="334508"/>
          </a:xfrm>
        </p:spPr>
        <p:txBody>
          <a:bodyPr/>
          <a:lstStyle/>
          <a:p>
            <a:pPr algn="l"/>
            <a:r>
              <a:rPr lang="fr-FR" dirty="0"/>
              <a:t>Téléphonie mobile </a:t>
            </a:r>
          </a:p>
          <a:p>
            <a:pPr algn="l"/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5392" y="3953027"/>
            <a:ext cx="2485921" cy="28459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  <a:cs typeface="Times New Roman" panose="02020603050405020304" pitchFamily="18" charset="0"/>
              </a:rPr>
              <a:t>La couverture téléphonique GSM assurée sur tour le territoire. Le taux de pénétration de la téléphonie mobile est à 100% en 2018 contre 40% en 2010.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03703" y="3445699"/>
            <a:ext cx="2820761" cy="334508"/>
          </a:xfrm>
        </p:spPr>
        <p:txBody>
          <a:bodyPr/>
          <a:lstStyle/>
          <a:p>
            <a:r>
              <a:rPr lang="en-US" dirty="0" err="1"/>
              <a:t>Desserte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internet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3953027"/>
            <a:ext cx="2684462" cy="14968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nombre d’utilisateurs de Mobile Money est en constante augmentation. Il es passé de 891 000 en 2017 à 1 349 000 en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Participant à l’inclusion financière des populations jusque-là à la marge du système financier.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849DCBF-FE6C-4038-BE61-0BE3E249C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35319" y="3417023"/>
            <a:ext cx="2921361" cy="334508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Mobile money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72902" y="3957673"/>
            <a:ext cx="2951562" cy="160856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Entre 2010 et 2018, e débit moyen de la connexion internationale a progressé de 5Kbits/s à 84,70Kbits/s, soit un accroissement de 1694%.</a:t>
            </a:r>
            <a:endParaRPr lang="fr-FR" sz="1800" dirty="0"/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C0DAAFE9-A800-45AE-A564-B17D39D93460}"/>
              </a:ext>
            </a:extLst>
          </p:cNvPr>
          <p:cNvSpPr txBox="1">
            <a:spLocks/>
          </p:cNvSpPr>
          <p:nvPr/>
        </p:nvSpPr>
        <p:spPr>
          <a:xfrm>
            <a:off x="3212646" y="3894024"/>
            <a:ext cx="2820761" cy="262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1AE4A-B6F6-4745-8CA4-FE65B5EAF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96" y="1263134"/>
            <a:ext cx="3219934" cy="185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2E115D-6CD7-4B8B-B717-A7E1DB004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5304" y="1326676"/>
            <a:ext cx="3846759" cy="1854816"/>
          </a:xfrm>
          <a:prstGeom prst="rect">
            <a:avLst/>
          </a:prstGeom>
        </p:spPr>
      </p:pic>
      <p:pic>
        <p:nvPicPr>
          <p:cNvPr id="33799" name="Picture 7" descr="RÃ©sultat de recherche d'images pour &quot;mobile money&quot;">
            <a:extLst>
              <a:ext uri="{FF2B5EF4-FFF2-40B4-BE49-F238E27FC236}">
                <a16:creationId xmlns:a16="http://schemas.microsoft.com/office/drawing/2014/main" id="{31655763-89AE-415A-A40C-3FE5F8BE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95" y="1263134"/>
            <a:ext cx="2127164" cy="18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7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3985F28-8276-437F-9320-EAF197DFEB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683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3985F28-8276-437F-9320-EAF197DFE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D5E11D3-6354-45B0-B02F-2CCAE5D202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48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tretch>
            <a:fillRect/>
          </a:stretch>
        </p:blipFill>
        <p:spPr>
          <a:xfrm>
            <a:off x="1" y="-14270"/>
            <a:ext cx="12192000" cy="6846626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95" y="4411332"/>
            <a:ext cx="9666514" cy="1686720"/>
          </a:xfrm>
        </p:spPr>
        <p:txBody>
          <a:bodyPr/>
          <a:lstStyle/>
          <a:p>
            <a:r>
              <a:rPr lang="fr-FR" dirty="0"/>
              <a:t>Initiative Présidentielle pour la connexion des écoles</a:t>
            </a:r>
            <a:endParaRPr lang="en-GB" dirty="0"/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8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1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5269450-CD9B-4757-9579-877FE009096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4897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5269450-CD9B-4757-9579-877FE0090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494138F-5A22-4F9E-B106-DA3B3F86B5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1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2E682-4015-48B5-9CFE-4B165A9B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27915"/>
            <a:ext cx="11174186" cy="535531"/>
          </a:xfrm>
        </p:spPr>
        <p:txBody>
          <a:bodyPr/>
          <a:lstStyle/>
          <a:p>
            <a:r>
              <a:rPr lang="fr-FR" sz="3200" dirty="0"/>
              <a:t>l’Initiative Présidentielle pour la Connexion des Ecoles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CC82-0111-46DB-8BE1-0609C7BD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381084"/>
            <a:ext cx="6165576" cy="5017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Vaste programme d’équipement de centres scolaires et universitaires. </a:t>
            </a:r>
          </a:p>
          <a:p>
            <a:pPr marL="0" indent="0">
              <a:buNone/>
            </a:pPr>
            <a:r>
              <a:rPr lang="fr-FR" dirty="0"/>
              <a:t>Chaque centre se voit doté de 26 ordinateurs, de mobiliers, de système autonome de fourniture d’énergie et de connexion internet. </a:t>
            </a:r>
          </a:p>
          <a:p>
            <a:pPr marL="0" indent="0">
              <a:buNone/>
            </a:pPr>
            <a:r>
              <a:rPr lang="fr-FR" dirty="0"/>
              <a:t>A ce jour 101 établissements ont été équipés à travers tout le pays (13 collèges, 61 lycées, 10 écoles techniques, 17 établissements d’enseignement supérieur). </a:t>
            </a:r>
          </a:p>
          <a:p>
            <a:pPr marL="0" indent="0">
              <a:buNone/>
            </a:pPr>
            <a:r>
              <a:rPr lang="fr-FR" dirty="0"/>
              <a:t>La deuxième tranche du programme qui prévoit l’équipement de 32 autres établissements (1 collège, 15 lycées, 10 écoles techniques et 6 établissement d’enseignement supérieur), est en cours de réalisation. </a:t>
            </a:r>
          </a:p>
          <a:p>
            <a:pPr marL="0" indent="0">
              <a:buNone/>
            </a:pPr>
            <a:r>
              <a:rPr lang="fr-FR" dirty="0"/>
              <a:t>La dernière tranche permettra d’atteindre au moins le chiffre de 200 écoles connectées.</a:t>
            </a:r>
          </a:p>
          <a:p>
            <a:pPr marL="0" indent="0">
              <a:buNone/>
            </a:pPr>
            <a:r>
              <a:rPr lang="fr-FR" dirty="0"/>
              <a:t>A noter que 91 des 133 établissements équipés ou en cours d’équipement sont situés à l’intérieur du pays.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F375-41E7-486C-961F-6871ED5C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91C32-AF5A-4515-BB9B-64E68FEF82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711" b="5680"/>
          <a:stretch/>
        </p:blipFill>
        <p:spPr>
          <a:xfrm>
            <a:off x="6770587" y="1972101"/>
            <a:ext cx="4849913" cy="29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9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CTD4L.SFiG9qfRJrZ5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8XXaoJSea6d2a2UbUwO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lelt6QSpeyjqL.UX06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t5hh5oT7SO9h2XD7_Lw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R_K7SSAWRDUmOulTJ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t5hh5oT7SO9h2XD7_Lw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zLIQ1rS2.OepH8R3eR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Ix.hdKTnm7m1X74ZDI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phWtAWQmua6rmAkUm5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8XXaoJSea6d2a2UbUw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CTD4L.SFiG9qfRJrZ5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20TN3yQYaeYyJKPfU9wg"/>
</p:tagLst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schemas.microsoft.com/sharepoint/v3"/>
    <ds:schemaRef ds:uri="http://purl.org/dc/terms/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466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Office Theme</vt:lpstr>
      <vt:lpstr>think-cell Slide</vt:lpstr>
      <vt:lpstr>Investir dans les TIC </vt:lpstr>
      <vt:lpstr>Plan</vt:lpstr>
      <vt:lpstr>Présentation générale</vt:lpstr>
      <vt:lpstr>Présentation générale</vt:lpstr>
      <vt:lpstr>Les TIC un secteur en plein essor</vt:lpstr>
      <vt:lpstr>La Guinée à l’ère du numérique </vt:lpstr>
      <vt:lpstr>Les TIC en croissance</vt:lpstr>
      <vt:lpstr>Initiative Présidentielle pour la connexion des écoles</vt:lpstr>
      <vt:lpstr>l’Initiative Présidentielle pour la Connexion des Ecoles</vt:lpstr>
      <vt:lpstr>Opportunités d’investissement</vt:lpstr>
      <vt:lpstr>Opportunités d’investissement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2019-02-23T12:49:18Z</dcterms:created>
  <dcterms:modified xsi:type="dcterms:W3CDTF">2019-05-22T13:42:17Z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