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4"/>
  </p:notesMasterIdLst>
  <p:handoutMasterIdLst>
    <p:handoutMasterId r:id="rId25"/>
  </p:handoutMasterIdLst>
  <p:sldIdLst>
    <p:sldId id="256" r:id="rId5"/>
    <p:sldId id="257" r:id="rId6"/>
    <p:sldId id="297" r:id="rId7"/>
    <p:sldId id="258" r:id="rId8"/>
    <p:sldId id="310" r:id="rId9"/>
    <p:sldId id="266" r:id="rId10"/>
    <p:sldId id="307" r:id="rId11"/>
    <p:sldId id="271" r:id="rId12"/>
    <p:sldId id="311" r:id="rId13"/>
    <p:sldId id="308" r:id="rId14"/>
    <p:sldId id="309" r:id="rId15"/>
    <p:sldId id="312" r:id="rId16"/>
    <p:sldId id="267" r:id="rId17"/>
    <p:sldId id="268" r:id="rId18"/>
    <p:sldId id="272" r:id="rId19"/>
    <p:sldId id="313" r:id="rId20"/>
    <p:sldId id="314" r:id="rId21"/>
    <p:sldId id="261" r:id="rId22"/>
    <p:sldId id="269" r:id="rId23"/>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1C6FD"/>
    <a:srgbClr val="79AE02"/>
    <a:srgbClr val="067F9C"/>
    <a:srgbClr val="014E52"/>
    <a:srgbClr val="0C596D"/>
    <a:srgbClr val="03556D"/>
    <a:srgbClr val="145C72"/>
    <a:srgbClr val="0000A4"/>
    <a:srgbClr val="1ABE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guide pos="3840"/>
        <p:guide orient="horz" pos="2160"/>
      </p:guideLst>
    </p:cSldViewPr>
  </p:slideViewPr>
  <p:notesTextViewPr>
    <p:cViewPr>
      <p:scale>
        <a:sx n="1" d="1"/>
        <a:sy n="1" d="1"/>
      </p:scale>
      <p:origin x="0" y="0"/>
    </p:cViewPr>
  </p:notesTextViewPr>
  <p:notesViewPr>
    <p:cSldViewPr snapToGrid="0">
      <p:cViewPr varScale="1">
        <p:scale>
          <a:sx n="99" d="100"/>
          <a:sy n="99" d="100"/>
        </p:scale>
        <p:origin x="321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6/1/2019</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GB" smtClean="0"/>
              <a:t>01/06/2019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GB" smtClean="0"/>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tx1"/>
                </a:solidFill>
              </a:rPr>
              <a:pPr/>
              <a:t>‹#›</a:t>
            </a:fld>
            <a:endParaRPr lang="en-GB" b="1" dirty="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a:t>Click to edit Master title style</a:t>
            </a:r>
            <a:endParaRPr lang="en-US" dirty="0"/>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slideLayout" Target="../slideLayouts/slideLayout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11.png"/><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14.jpg"/><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15.png"/><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tags" Target="../tags/tag29.xml"/><Relationship Id="rId7" Type="http://schemas.openxmlformats.org/officeDocument/2006/relationships/image" Target="../media/image16.PNG"/><Relationship Id="rId2" Type="http://schemas.openxmlformats.org/officeDocument/2006/relationships/tags" Target="../tags/tag28.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18.jpg"/><Relationship Id="rId2" Type="http://schemas.openxmlformats.org/officeDocument/2006/relationships/tags" Target="../tags/tag30.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emf"/><Relationship Id="rId2" Type="http://schemas.openxmlformats.org/officeDocument/2006/relationships/tags" Target="../tags/tag32.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slideLayout" Target="../slideLayouts/slideLayout5.xml"/><Relationship Id="rId4" Type="http://schemas.openxmlformats.org/officeDocument/2006/relationships/tags" Target="../tags/tag34.xml"/></Relationships>
</file>

<file path=ppt/slides/_rels/slide19.xml.rels><?xml version="1.0" encoding="UTF-8" standalone="yes"?>
<Relationships xmlns="http://schemas.openxmlformats.org/package/2006/relationships"><Relationship Id="rId8" Type="http://schemas.openxmlformats.org/officeDocument/2006/relationships/hyperlink" Target="http://www.invest.gov.gn/" TargetMode="External"/><Relationship Id="rId3" Type="http://schemas.openxmlformats.org/officeDocument/2006/relationships/tags" Target="../tags/tag36.xml"/><Relationship Id="rId7" Type="http://schemas.openxmlformats.org/officeDocument/2006/relationships/image" Target="../media/image19.jpg"/><Relationship Id="rId2" Type="http://schemas.openxmlformats.org/officeDocument/2006/relationships/tags" Target="../tags/tag35.xml"/><Relationship Id="rId1" Type="http://schemas.openxmlformats.org/officeDocument/2006/relationships/vmlDrawing" Target="../drawings/vmlDrawing17.vml"/><Relationship Id="rId6" Type="http://schemas.openxmlformats.org/officeDocument/2006/relationships/image" Target="../media/image1.emf"/><Relationship Id="rId11" Type="http://schemas.microsoft.com/office/2007/relationships/hdphoto" Target="../media/hdphoto1.wdp"/><Relationship Id="rId5" Type="http://schemas.openxmlformats.org/officeDocument/2006/relationships/oleObject" Target="../embeddings/oleObject17.bin"/><Relationship Id="rId10" Type="http://schemas.openxmlformats.org/officeDocument/2006/relationships/image" Target="../media/image3.png"/><Relationship Id="rId4" Type="http://schemas.openxmlformats.org/officeDocument/2006/relationships/slideLayout" Target="../slideLayouts/slideLayout20.xml"/><Relationship Id="rId9" Type="http://schemas.openxmlformats.org/officeDocument/2006/relationships/hyperlink" Target="http://www.mines.gov.gn/" TargetMode="External"/></Relationships>
</file>

<file path=ppt/slides/_rels/slide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4.jp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9.xml"/><Relationship Id="rId7" Type="http://schemas.openxmlformats.org/officeDocument/2006/relationships/image" Target="../media/image5.pn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6.jp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7.jpeg"/><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8.jpeg"/><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9.jpeg"/><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10.jpg"/><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09DF5CB-4789-4060-B39A-E493FC104BAE}"/>
              </a:ext>
            </a:extLst>
          </p:cNvPr>
          <p:cNvGraphicFramePr>
            <a:graphicFrameLocks noChangeAspect="1"/>
          </p:cNvGraphicFramePr>
          <p:nvPr>
            <p:custDataLst>
              <p:tags r:id="rId2"/>
            </p:custDataLst>
            <p:extLst>
              <p:ext uri="{D42A27DB-BD31-4B8C-83A1-F6EECF244321}">
                <p14:modId xmlns:p14="http://schemas.microsoft.com/office/powerpoint/2010/main" val="520440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21" name="think-cell Slide" r:id="rId5" imgW="470" imgH="469" progId="TCLayout.ActiveDocument.1">
                  <p:embed/>
                </p:oleObj>
              </mc:Choice>
              <mc:Fallback>
                <p:oleObj name="think-cell Slide" r:id="rId5" imgW="470" imgH="469" progId="TCLayout.ActiveDocument.1">
                  <p:embed/>
                  <p:pic>
                    <p:nvPicPr>
                      <p:cNvPr id="3" name="Object 2" hidden="1">
                        <a:extLst>
                          <a:ext uri="{FF2B5EF4-FFF2-40B4-BE49-F238E27FC236}">
                            <a16:creationId xmlns:a16="http://schemas.microsoft.com/office/drawing/2014/main" id="{209DF5CB-4789-4060-B39A-E493FC104B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D911C47-4EAE-4ABC-9EF0-1AE40F7F4C57}"/>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GB" sz="44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9" name="Picture Placeholder 8">
            <a:extLst>
              <a:ext uri="{FF2B5EF4-FFF2-40B4-BE49-F238E27FC236}">
                <a16:creationId xmlns:a16="http://schemas.microsoft.com/office/drawing/2014/main" id="{1BF8833C-D907-D24E-949C-65190DF62995}"/>
              </a:ext>
            </a:extLst>
          </p:cNvPr>
          <p:cNvPicPr>
            <a:picLocks noGrp="1" noChangeAspect="1"/>
          </p:cNvPicPr>
          <p:nvPr>
            <p:ph type="pic" sz="quarter" idx="10"/>
          </p:nvPr>
        </p:nvPicPr>
        <p:blipFill rotWithShape="1">
          <a:blip r:embed="rId7"/>
          <a:srcRect t="16707" b="16598"/>
          <a:stretch/>
        </p:blipFill>
        <p:spPr>
          <a:xfrm>
            <a:off x="0" y="0"/>
            <a:ext cx="12192000" cy="5042322"/>
          </a:xfrm>
        </p:spPr>
      </p:pic>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4901450"/>
            <a:ext cx="10607040" cy="701731"/>
          </a:xfrm>
        </p:spPr>
        <p:txBody>
          <a:bodyPr/>
          <a:lstStyle/>
          <a:p>
            <a:r>
              <a:rPr lang="en-GB" dirty="0" err="1"/>
              <a:t>Investir</a:t>
            </a:r>
            <a:r>
              <a:rPr lang="en-GB" dirty="0"/>
              <a:t> dans les mines</a:t>
            </a:r>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694871" y="5603181"/>
            <a:ext cx="9144000" cy="2229328"/>
          </a:xfrm>
        </p:spPr>
        <p:txBody>
          <a:bodyPr/>
          <a:lstStyle/>
          <a:p>
            <a:r>
              <a:rPr lang="fr-FR" dirty="0"/>
              <a:t>Un secteur dynamisé par la transformation locale</a:t>
            </a:r>
            <a:endParaRPr lang="en-US" dirty="0"/>
          </a:p>
          <a:p>
            <a:r>
              <a:rPr lang="fr-FR" dirty="0"/>
              <a:t> </a:t>
            </a:r>
            <a:endParaRPr lang="en-US" dirty="0"/>
          </a:p>
          <a:p>
            <a:r>
              <a:rPr lang="fr-FR" dirty="0"/>
              <a:t> </a:t>
            </a:r>
            <a:endParaRPr lang="en-US" dirty="0"/>
          </a:p>
          <a:p>
            <a:r>
              <a:rPr lang="fr-FR" dirty="0"/>
              <a:t> </a:t>
            </a:r>
            <a:endParaRPr lang="en-US" dirty="0"/>
          </a:p>
          <a:p>
            <a:r>
              <a:rPr lang="fr-FR" dirty="0"/>
              <a:t> </a:t>
            </a:r>
            <a:endParaRPr lang="en-US" dirty="0"/>
          </a:p>
          <a:p>
            <a:endParaRPr lang="en-GB" dirty="0"/>
          </a:p>
        </p:txBody>
      </p:sp>
      <p:pic>
        <p:nvPicPr>
          <p:cNvPr id="5" name="Picture 4">
            <a:extLst>
              <a:ext uri="{FF2B5EF4-FFF2-40B4-BE49-F238E27FC236}">
                <a16:creationId xmlns:a16="http://schemas.microsoft.com/office/drawing/2014/main" id="{81ABAE5B-19E4-4A0C-9817-004C896BDF7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466" b="90354" l="9851" r="89851">
                        <a14:foregroundMark x1="40000" y1="51768" x2="40000" y2="51768"/>
                        <a14:foregroundMark x1="40000" y1="51768" x2="40000" y2="51768"/>
                        <a14:foregroundMark x1="39403" y1="42765" x2="39403" y2="42765"/>
                        <a14:foregroundMark x1="45373" y1="38585" x2="45373" y2="38585"/>
                        <a14:foregroundMark x1="45970" y1="32476" x2="45970" y2="32476"/>
                        <a14:foregroundMark x1="40597" y1="24116" x2="40597" y2="24116"/>
                        <a14:foregroundMark x1="54030" y1="22830" x2="54030" y2="22830"/>
                        <a14:foregroundMark x1="63284" y1="32476" x2="63284" y2="32476"/>
                        <a14:foregroundMark x1="57313" y1="41158" x2="57313" y2="41158"/>
                        <a14:foregroundMark x1="50746" y1="38907" x2="50746" y2="38907"/>
                        <a14:foregroundMark x1="60299" y1="40193" x2="60299" y2="40193"/>
                        <a14:foregroundMark x1="59403" y1="52412" x2="59403" y2="52412"/>
                        <a14:foregroundMark x1="49552" y1="90354" x2="49552" y2="90354"/>
                        <a14:foregroundMark x1="46269" y1="67846" x2="46269" y2="67846"/>
                        <a14:foregroundMark x1="41493" y1="39871" x2="41493" y2="39871"/>
                        <a14:foregroundMark x1="34627" y1="27331" x2="34627" y2="27331"/>
                        <a14:foregroundMark x1="50448" y1="14791" x2="50448" y2="14791"/>
                        <a14:foregroundMark x1="42985" y1="31190" x2="42985" y2="31190"/>
                        <a14:foregroundMark x1="43582" y1="51768" x2="43582" y2="51768"/>
                        <a14:foregroundMark x1="47164" y1="13505" x2="47164" y2="13505"/>
                        <a14:foregroundMark x1="43582" y1="13183" x2="43582" y2="13183"/>
                        <a14:foregroundMark x1="44776" y1="8682" x2="44776" y2="8682"/>
                        <a14:foregroundMark x1="40896" y1="7395" x2="40896" y2="7395"/>
                        <a14:foregroundMark x1="37910" y1="6431" x2="37910" y2="6431"/>
                        <a14:foregroundMark x1="37910" y1="6431" x2="37910" y2="6431"/>
                        <a14:foregroundMark x1="37910" y1="6431" x2="37910" y2="6431"/>
                        <a14:foregroundMark x1="57612" y1="8039" x2="57612" y2="8039"/>
                        <a14:foregroundMark x1="57015" y1="8039" x2="57015" y2="8039"/>
                        <a14:foregroundMark x1="54627" y1="9968" x2="54627" y2="9968"/>
                        <a14:foregroundMark x1="42090" y1="44051" x2="42090" y2="44051"/>
                        <a14:foregroundMark x1="62687" y1="5466" x2="62687" y2="5466"/>
                        <a14:foregroundMark x1="64776" y1="5788" x2="64776" y2="5788"/>
                        <a14:foregroundMark x1="66866" y1="5466" x2="66866" y2="5466"/>
                        <a14:foregroundMark x1="34627" y1="5466" x2="34627" y2="5466"/>
                        <a14:foregroundMark x1="35821" y1="6431" x2="35821" y2="6431"/>
                        <a14:foregroundMark x1="17910" y1="50804" x2="17910" y2="50804"/>
                        <a14:foregroundMark x1="39403" y1="55305" x2="39403" y2="55305"/>
                      </a14:backgroundRemoval>
                    </a14:imgEffect>
                  </a14:imgLayer>
                </a14:imgProps>
              </a:ext>
            </a:extLst>
          </a:blip>
          <a:stretch>
            <a:fillRect/>
          </a:stretch>
        </p:blipFill>
        <p:spPr>
          <a:xfrm>
            <a:off x="10139123" y="0"/>
            <a:ext cx="2325576" cy="2158967"/>
          </a:xfrm>
          <a:prstGeom prst="rect">
            <a:avLst/>
          </a:prstGeom>
        </p:spPr>
      </p:pic>
    </p:spTree>
    <p:extLst>
      <p:ext uri="{BB962C8B-B14F-4D97-AF65-F5344CB8AC3E}">
        <p14:creationId xmlns:p14="http://schemas.microsoft.com/office/powerpoint/2010/main" val="383075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5ECCF03-FEA6-4BC7-AD53-94B5C88CAE03}"/>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72" name="think-cell Slide" r:id="rId5" imgW="470" imgH="469" progId="TCLayout.ActiveDocument.1">
                  <p:embed/>
                </p:oleObj>
              </mc:Choice>
              <mc:Fallback>
                <p:oleObj name="think-cell Slide" r:id="rId5" imgW="470" imgH="469" progId="TCLayout.ActiveDocument.1">
                  <p:embed/>
                  <p:pic>
                    <p:nvPicPr>
                      <p:cNvPr id="6" name="Object 5" hidden="1">
                        <a:extLst>
                          <a:ext uri="{FF2B5EF4-FFF2-40B4-BE49-F238E27FC236}">
                            <a16:creationId xmlns:a16="http://schemas.microsoft.com/office/drawing/2014/main" id="{65ECCF03-FEA6-4BC7-AD53-94B5C88CAE0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1927E1B-868A-4F9D-8FCD-DEA5F41A71F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200" b="1"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4DDC9497-9345-4CA2-88AF-F80BB8A496E3}"/>
              </a:ext>
            </a:extLst>
          </p:cNvPr>
          <p:cNvSpPr>
            <a:spLocks noGrp="1"/>
          </p:cNvSpPr>
          <p:nvPr>
            <p:ph type="title"/>
          </p:nvPr>
        </p:nvSpPr>
        <p:spPr>
          <a:xfrm>
            <a:off x="646111" y="452718"/>
            <a:ext cx="9564689" cy="1400530"/>
          </a:xfrm>
        </p:spPr>
        <p:txBody>
          <a:bodyPr/>
          <a:lstStyle/>
          <a:p>
            <a:r>
              <a:rPr lang="en-US" sz="3200" b="1" dirty="0"/>
              <a:t> </a:t>
            </a:r>
          </a:p>
        </p:txBody>
      </p:sp>
      <p:sp>
        <p:nvSpPr>
          <p:cNvPr id="3" name="Content Placeholder 2">
            <a:extLst>
              <a:ext uri="{FF2B5EF4-FFF2-40B4-BE49-F238E27FC236}">
                <a16:creationId xmlns:a16="http://schemas.microsoft.com/office/drawing/2014/main" id="{139E33D8-8506-4B37-BC19-1844EA92FE2C}"/>
              </a:ext>
            </a:extLst>
          </p:cNvPr>
          <p:cNvSpPr>
            <a:spLocks noGrp="1"/>
          </p:cNvSpPr>
          <p:nvPr>
            <p:ph idx="1"/>
          </p:nvPr>
        </p:nvSpPr>
        <p:spPr>
          <a:xfrm>
            <a:off x="646110" y="1599043"/>
            <a:ext cx="5449890" cy="4850606"/>
          </a:xfrm>
        </p:spPr>
        <p:txBody>
          <a:bodyPr>
            <a:normAutofit fontScale="85000" lnSpcReduction="20000"/>
          </a:bodyPr>
          <a:lstStyle/>
          <a:p>
            <a:pPr lvl="0"/>
            <a:r>
              <a:rPr lang="fr-FR" sz="1600" dirty="0"/>
              <a:t>Adoption d’un Code minier moderne, incitatif avec un régime fiscal concurrentiel ;</a:t>
            </a:r>
            <a:endParaRPr lang="en-US" sz="1600" dirty="0"/>
          </a:p>
          <a:p>
            <a:pPr lvl="0"/>
            <a:r>
              <a:rPr lang="fr-FR" sz="1600" dirty="0"/>
              <a:t>Élaboration d’un plan directeur pour mutualiser les infrastructures afin de réduire les coûts associés aux projets miniers ;</a:t>
            </a:r>
            <a:endParaRPr lang="en-US" sz="1600" dirty="0"/>
          </a:p>
          <a:p>
            <a:pPr lvl="0"/>
            <a:r>
              <a:rPr lang="fr-FR" sz="1600" dirty="0"/>
              <a:t>Création d’un guichet unique dédié aux projets miniers ;</a:t>
            </a:r>
            <a:endParaRPr lang="en-US" sz="1600" dirty="0"/>
          </a:p>
          <a:p>
            <a:pPr lvl="0"/>
            <a:r>
              <a:rPr lang="fr-FR" sz="1600" dirty="0"/>
              <a:t>Assainissement et modernisation du cadastre minier (maintenant disponible en ligne) (www.guineecadastreminier.org) ;</a:t>
            </a:r>
            <a:endParaRPr lang="en-US" sz="1600" dirty="0"/>
          </a:p>
          <a:p>
            <a:pPr lvl="0"/>
            <a:r>
              <a:rPr lang="fr-FR" sz="1600" dirty="0"/>
              <a:t>Conformité à l’Initiative pour la Transparence dans les Industries Extractives (ITIE), publication des conventions minières sur internet ;</a:t>
            </a:r>
            <a:endParaRPr lang="en-US" sz="1600" dirty="0"/>
          </a:p>
          <a:p>
            <a:pPr lvl="0"/>
            <a:r>
              <a:rPr lang="fr-FR" sz="1600" dirty="0"/>
              <a:t>Publication de tous les contrats miniers sur le site www.contratsminiersguinee.org ;</a:t>
            </a:r>
            <a:endParaRPr lang="en-US" sz="1600" dirty="0"/>
          </a:p>
          <a:p>
            <a:pPr lvl="0"/>
            <a:r>
              <a:rPr lang="fr-FR" sz="1600" dirty="0"/>
              <a:t>Fixation d'une politique du contenu local ;</a:t>
            </a:r>
            <a:endParaRPr lang="en-US" sz="1600" dirty="0"/>
          </a:p>
          <a:p>
            <a:pPr lvl="0"/>
            <a:r>
              <a:rPr lang="fr-FR" sz="1600" dirty="0"/>
              <a:t>Lancement du Fonds de Développement Economique Local (FODEL).</a:t>
            </a:r>
            <a:endParaRPr lang="en-US" sz="1600" dirty="0"/>
          </a:p>
        </p:txBody>
      </p:sp>
      <p:sp>
        <p:nvSpPr>
          <p:cNvPr id="15" name="Rectangle 14">
            <a:extLst>
              <a:ext uri="{FF2B5EF4-FFF2-40B4-BE49-F238E27FC236}">
                <a16:creationId xmlns:a16="http://schemas.microsoft.com/office/drawing/2014/main" id="{81DECCC2-5B39-4895-83EA-4B7549710275}"/>
              </a:ext>
            </a:extLst>
          </p:cNvPr>
          <p:cNvSpPr/>
          <p:nvPr/>
        </p:nvSpPr>
        <p:spPr>
          <a:xfrm>
            <a:off x="646112" y="408351"/>
            <a:ext cx="9564688" cy="954107"/>
          </a:xfrm>
          <a:prstGeom prst="rect">
            <a:avLst/>
          </a:prstGeom>
        </p:spPr>
        <p:txBody>
          <a:bodyPr wrap="square">
            <a:spAutoFit/>
          </a:bodyPr>
          <a:lstStyle/>
          <a:p>
            <a:r>
              <a:rPr lang="fr-CA" sz="2800" b="1" dirty="0">
                <a:cs typeface="Century Gothic"/>
              </a:rPr>
              <a:t>Importantes réformes engagées pour attirer davantage d’investissements </a:t>
            </a:r>
            <a:endParaRPr lang="fr-FR" sz="2400" dirty="0"/>
          </a:p>
        </p:txBody>
      </p:sp>
      <p:pic>
        <p:nvPicPr>
          <p:cNvPr id="16" name="Picture 15">
            <a:extLst>
              <a:ext uri="{FF2B5EF4-FFF2-40B4-BE49-F238E27FC236}">
                <a16:creationId xmlns:a16="http://schemas.microsoft.com/office/drawing/2014/main" id="{D4027BFA-56C9-4D3C-9483-5BFD8BC84049}"/>
              </a:ext>
            </a:extLst>
          </p:cNvPr>
          <p:cNvPicPr>
            <a:picLocks noChangeAspect="1"/>
          </p:cNvPicPr>
          <p:nvPr/>
        </p:nvPicPr>
        <p:blipFill>
          <a:blip r:embed="rId7"/>
          <a:stretch>
            <a:fillRect/>
          </a:stretch>
        </p:blipFill>
        <p:spPr>
          <a:xfrm>
            <a:off x="6265558" y="1548219"/>
            <a:ext cx="5587346" cy="3271431"/>
          </a:xfrm>
          <a:prstGeom prst="rect">
            <a:avLst/>
          </a:prstGeom>
        </p:spPr>
      </p:pic>
    </p:spTree>
    <p:extLst>
      <p:ext uri="{BB962C8B-B14F-4D97-AF65-F5344CB8AC3E}">
        <p14:creationId xmlns:p14="http://schemas.microsoft.com/office/powerpoint/2010/main" val="3110806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b="1" dirty="0"/>
              <a:t>Un développement durable du secteur pour une croissance inclusive</a:t>
            </a:r>
            <a:endParaRPr lang="fr-FR" sz="3600" dirty="0"/>
          </a:p>
        </p:txBody>
      </p:sp>
      <p:sp>
        <p:nvSpPr>
          <p:cNvPr id="3" name="Espace réservé du contenu 2"/>
          <p:cNvSpPr>
            <a:spLocks noGrp="1"/>
          </p:cNvSpPr>
          <p:nvPr>
            <p:ph idx="1"/>
          </p:nvPr>
        </p:nvSpPr>
        <p:spPr>
          <a:xfrm>
            <a:off x="446315" y="1463040"/>
            <a:ext cx="6945085" cy="4770098"/>
          </a:xfrm>
        </p:spPr>
        <p:txBody>
          <a:bodyPr>
            <a:normAutofit fontScale="92500"/>
          </a:bodyPr>
          <a:lstStyle/>
          <a:p>
            <a:r>
              <a:rPr lang="fr-FR" dirty="0"/>
              <a:t>Plan de Développement du Secteur Minier prenant en compte les enjeux environnementaux et sociaux ;</a:t>
            </a:r>
          </a:p>
          <a:p>
            <a:pPr lvl="0"/>
            <a:r>
              <a:rPr lang="fr-FR" dirty="0"/>
              <a:t>Lettre de Politique de la Responsabilité Sociétale des Entreprises Minières ;</a:t>
            </a:r>
          </a:p>
          <a:p>
            <a:pPr lvl="0"/>
            <a:r>
              <a:rPr lang="fr-FR" dirty="0"/>
              <a:t>Lettre de Politique Nationale du Contenu Local qui a conduit à la création de l’Observatoire National du Contenu Local et de la Bourse de Sous-Traitance et de Partenariat (BSTP) ;</a:t>
            </a:r>
          </a:p>
          <a:p>
            <a:pPr lvl="0"/>
            <a:r>
              <a:rPr lang="fr-FR" dirty="0"/>
              <a:t>Transparence du secteur renforcée par l’adhésion du pays à l’Initiative pour la Transparence dans les Industries Extractives (ITIE) ;</a:t>
            </a:r>
          </a:p>
          <a:p>
            <a:pPr lvl="0"/>
            <a:r>
              <a:rPr lang="fr-FR" dirty="0"/>
              <a:t>Engagements de « mines durables » pris à la COP 21 ;</a:t>
            </a:r>
          </a:p>
          <a:p>
            <a:pPr lvl="0"/>
            <a:r>
              <a:rPr lang="fr-FR" dirty="0"/>
              <a:t>La mise en œuvre de l’Initiative pour un Développement Minier Responsable (RMDI).</a:t>
            </a:r>
          </a:p>
          <a:p>
            <a:endParaRPr lang="fr-FR" dirty="0"/>
          </a:p>
        </p:txBody>
      </p:sp>
      <p:pic>
        <p:nvPicPr>
          <p:cNvPr id="6" name="Picture 5">
            <a:extLst>
              <a:ext uri="{FF2B5EF4-FFF2-40B4-BE49-F238E27FC236}">
                <a16:creationId xmlns:a16="http://schemas.microsoft.com/office/drawing/2014/main" id="{D4B086B9-6C4D-41AD-BA8F-1858E579AB0A}"/>
              </a:ext>
            </a:extLst>
          </p:cNvPr>
          <p:cNvPicPr>
            <a:picLocks noChangeAspect="1"/>
          </p:cNvPicPr>
          <p:nvPr/>
        </p:nvPicPr>
        <p:blipFill>
          <a:blip r:embed="rId2"/>
          <a:stretch>
            <a:fillRect/>
          </a:stretch>
        </p:blipFill>
        <p:spPr>
          <a:xfrm>
            <a:off x="7609509" y="3894279"/>
            <a:ext cx="3517645" cy="2338859"/>
          </a:xfrm>
          <a:prstGeom prst="rect">
            <a:avLst/>
          </a:prstGeom>
        </p:spPr>
      </p:pic>
      <p:pic>
        <p:nvPicPr>
          <p:cNvPr id="8" name="Picture 7">
            <a:extLst>
              <a:ext uri="{FF2B5EF4-FFF2-40B4-BE49-F238E27FC236}">
                <a16:creationId xmlns:a16="http://schemas.microsoft.com/office/drawing/2014/main" id="{E351533E-5783-496D-A2F2-E49A191AB7CF}"/>
              </a:ext>
            </a:extLst>
          </p:cNvPr>
          <p:cNvPicPr>
            <a:picLocks noChangeAspect="1"/>
          </p:cNvPicPr>
          <p:nvPr/>
        </p:nvPicPr>
        <p:blipFill>
          <a:blip r:embed="rId3"/>
          <a:stretch>
            <a:fillRect/>
          </a:stretch>
        </p:blipFill>
        <p:spPr>
          <a:xfrm>
            <a:off x="7609510" y="1091146"/>
            <a:ext cx="3517645" cy="2638234"/>
          </a:xfrm>
          <a:prstGeom prst="rect">
            <a:avLst/>
          </a:prstGeom>
        </p:spPr>
      </p:pic>
    </p:spTree>
    <p:extLst>
      <p:ext uri="{BB962C8B-B14F-4D97-AF65-F5344CB8AC3E}">
        <p14:creationId xmlns:p14="http://schemas.microsoft.com/office/powerpoint/2010/main" val="3287000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54671E8-FD53-4943-AA19-857680B2D459}"/>
              </a:ext>
            </a:extLst>
          </p:cNvPr>
          <p:cNvGraphicFramePr>
            <a:graphicFrameLocks noChangeAspect="1"/>
          </p:cNvGraphicFramePr>
          <p:nvPr>
            <p:custDataLst>
              <p:tags r:id="rId2"/>
            </p:custDataLst>
            <p:extLst>
              <p:ext uri="{D42A27DB-BD31-4B8C-83A1-F6EECF244321}">
                <p14:modId xmlns:p14="http://schemas.microsoft.com/office/powerpoint/2010/main" val="16908520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85" name="think-cell Slide" r:id="rId5" imgW="470" imgH="469" progId="TCLayout.ActiveDocument.1">
                  <p:embed/>
                </p:oleObj>
              </mc:Choice>
              <mc:Fallback>
                <p:oleObj name="think-cell Slide" r:id="rId5" imgW="470" imgH="469" progId="TCLayout.ActiveDocument.1">
                  <p:embed/>
                  <p:pic>
                    <p:nvPicPr>
                      <p:cNvPr id="2" name="Object 1" hidden="1">
                        <a:extLst>
                          <a:ext uri="{FF2B5EF4-FFF2-40B4-BE49-F238E27FC236}">
                            <a16:creationId xmlns:a16="http://schemas.microsoft.com/office/drawing/2014/main" id="{354671E8-FD53-4943-AA19-857680B2D45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31520F8-DC57-4EF1-B20F-312356586A33}"/>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8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18" name="Picture Placeholder 17">
            <a:extLst>
              <a:ext uri="{FF2B5EF4-FFF2-40B4-BE49-F238E27FC236}">
                <a16:creationId xmlns:a16="http://schemas.microsoft.com/office/drawing/2014/main" id="{04651C38-FC54-400F-A9F3-B49EC4829A8A}"/>
              </a:ext>
            </a:extLst>
          </p:cNvPr>
          <p:cNvPicPr>
            <a:picLocks noGrp="1" noChangeAspect="1"/>
          </p:cNvPicPr>
          <p:nvPr>
            <p:ph type="pic" sz="quarter" idx="11"/>
          </p:nvPr>
        </p:nvPicPr>
        <p:blipFill>
          <a:blip r:embed="rId7"/>
          <a:stretch>
            <a:fillRect/>
          </a:stretch>
        </p:blipFill>
        <p:spPr>
          <a:xfrm>
            <a:off x="0" y="1"/>
            <a:ext cx="12192000" cy="6858000"/>
          </a:xfrm>
        </p:spPr>
      </p:pic>
      <p:sp>
        <p:nvSpPr>
          <p:cNvPr id="11" name="Rectangle 10" descr="Title accent block">
            <a:extLst>
              <a:ext uri="{FF2B5EF4-FFF2-40B4-BE49-F238E27FC236}">
                <a16:creationId xmlns:a16="http://schemas.microsoft.com/office/drawing/2014/main" id="{DF754616-DC65-1841-9419-6C0DCBEB6DFB}"/>
              </a:ext>
            </a:extLst>
          </p:cNvPr>
          <p:cNvSpPr/>
          <p:nvPr/>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507999" y="4568892"/>
            <a:ext cx="10087429" cy="1686720"/>
          </a:xfrm>
        </p:spPr>
        <p:txBody>
          <a:bodyPr/>
          <a:lstStyle/>
          <a:p>
            <a:r>
              <a:rPr lang="en-US" dirty="0"/>
              <a:t>Un </a:t>
            </a:r>
            <a:r>
              <a:rPr lang="en-US" dirty="0" err="1"/>
              <a:t>secteur</a:t>
            </a:r>
            <a:r>
              <a:rPr lang="en-US" dirty="0"/>
              <a:t> </a:t>
            </a:r>
            <a:r>
              <a:rPr lang="en-US" dirty="0" err="1"/>
              <a:t>en</a:t>
            </a:r>
            <a:r>
              <a:rPr lang="en-US" dirty="0"/>
              <a:t> transformation</a:t>
            </a:r>
            <a:endParaRPr lang="en-GB" dirty="0"/>
          </a:p>
        </p:txBody>
      </p:sp>
      <p:sp>
        <p:nvSpPr>
          <p:cNvPr id="9" name="Rectangle 8" descr="Slide number background block">
            <a:extLst>
              <a:ext uri="{FF2B5EF4-FFF2-40B4-BE49-F238E27FC236}">
                <a16:creationId xmlns:a16="http://schemas.microsoft.com/office/drawing/2014/main" id="{AC2B5667-FA20-49C2-A3CD-B275BB41F618}"/>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C1F153D4-F9C1-4295-8CB0-BFC0E94D4C64}"/>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12</a:t>
            </a:fld>
            <a:endParaRPr lang="en-GB" b="1" dirty="0">
              <a:solidFill>
                <a:schemeClr val="bg1"/>
              </a:solidFill>
            </a:endParaRPr>
          </a:p>
        </p:txBody>
      </p:sp>
    </p:spTree>
    <p:extLst>
      <p:ext uri="{BB962C8B-B14F-4D97-AF65-F5344CB8AC3E}">
        <p14:creationId xmlns:p14="http://schemas.microsoft.com/office/powerpoint/2010/main" val="3220075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5ECCF03-FEA6-4BC7-AD53-94B5C88CAE03}"/>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95" name="think-cell Slide" r:id="rId5" imgW="470" imgH="469" progId="TCLayout.ActiveDocument.1">
                  <p:embed/>
                </p:oleObj>
              </mc:Choice>
              <mc:Fallback>
                <p:oleObj name="think-cell Slide" r:id="rId5" imgW="470" imgH="469" progId="TCLayout.ActiveDocument.1">
                  <p:embed/>
                  <p:pic>
                    <p:nvPicPr>
                      <p:cNvPr id="6" name="Object 5" hidden="1">
                        <a:extLst>
                          <a:ext uri="{FF2B5EF4-FFF2-40B4-BE49-F238E27FC236}">
                            <a16:creationId xmlns:a16="http://schemas.microsoft.com/office/drawing/2014/main" id="{65ECCF03-FEA6-4BC7-AD53-94B5C88CAE0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1927E1B-868A-4F9D-8FCD-DEA5F41A71F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200" b="1"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4DDC9497-9345-4CA2-88AF-F80BB8A496E3}"/>
              </a:ext>
            </a:extLst>
          </p:cNvPr>
          <p:cNvSpPr>
            <a:spLocks noGrp="1"/>
          </p:cNvSpPr>
          <p:nvPr>
            <p:ph type="title"/>
          </p:nvPr>
        </p:nvSpPr>
        <p:spPr>
          <a:xfrm>
            <a:off x="646111" y="452718"/>
            <a:ext cx="9564689" cy="1400530"/>
          </a:xfrm>
        </p:spPr>
        <p:txBody>
          <a:bodyPr/>
          <a:lstStyle/>
          <a:p>
            <a:r>
              <a:rPr lang="en-US" sz="3200" b="1" dirty="0"/>
              <a:t>Un </a:t>
            </a:r>
            <a:r>
              <a:rPr lang="en-US" sz="3200" b="1" dirty="0" err="1"/>
              <a:t>secteur</a:t>
            </a:r>
            <a:r>
              <a:rPr lang="en-US" sz="3200" b="1" dirty="0"/>
              <a:t> </a:t>
            </a:r>
            <a:r>
              <a:rPr lang="en-US" sz="3200" b="1" dirty="0" err="1"/>
              <a:t>minier</a:t>
            </a:r>
            <a:r>
              <a:rPr lang="en-US" sz="3200" b="1" dirty="0"/>
              <a:t> </a:t>
            </a:r>
            <a:r>
              <a:rPr lang="en-US" sz="3200" b="1" dirty="0" err="1"/>
              <a:t>en</a:t>
            </a:r>
            <a:r>
              <a:rPr lang="en-US" sz="3200" b="1" dirty="0"/>
              <a:t> </a:t>
            </a:r>
            <a:r>
              <a:rPr lang="en-US" sz="3200" b="1" dirty="0" err="1"/>
              <a:t>pleine</a:t>
            </a:r>
            <a:r>
              <a:rPr lang="en-US" sz="3200" b="1" dirty="0"/>
              <a:t> transformation </a:t>
            </a:r>
          </a:p>
        </p:txBody>
      </p:sp>
      <p:sp>
        <p:nvSpPr>
          <p:cNvPr id="3" name="Content Placeholder 2">
            <a:extLst>
              <a:ext uri="{FF2B5EF4-FFF2-40B4-BE49-F238E27FC236}">
                <a16:creationId xmlns:a16="http://schemas.microsoft.com/office/drawing/2014/main" id="{139E33D8-8506-4B37-BC19-1844EA92FE2C}"/>
              </a:ext>
            </a:extLst>
          </p:cNvPr>
          <p:cNvSpPr>
            <a:spLocks noGrp="1"/>
          </p:cNvSpPr>
          <p:nvPr>
            <p:ph idx="1"/>
          </p:nvPr>
        </p:nvSpPr>
        <p:spPr>
          <a:xfrm>
            <a:off x="646110" y="2489042"/>
            <a:ext cx="4332289" cy="4368958"/>
          </a:xfrm>
        </p:spPr>
        <p:txBody>
          <a:bodyPr>
            <a:normAutofit/>
          </a:bodyPr>
          <a:lstStyle/>
          <a:p>
            <a:r>
              <a:rPr lang="fr-FR" dirty="0"/>
              <a:t>Augmentation de la production de bauxite (&gt;18 millions de tonnes en 2010 ; 60 millions de tonnes en 2018).</a:t>
            </a:r>
            <a:endParaRPr lang="en-US" dirty="0"/>
          </a:p>
          <a:p>
            <a:r>
              <a:rPr lang="fr-FR" dirty="0"/>
              <a:t>3</a:t>
            </a:r>
            <a:r>
              <a:rPr lang="fr-FR" baseline="30000" dirty="0"/>
              <a:t>ème</a:t>
            </a:r>
            <a:r>
              <a:rPr lang="fr-FR" dirty="0"/>
              <a:t> plus grands producteurs de bauxite devant le Brésil, et derrière la Chine et l’Australie. </a:t>
            </a:r>
          </a:p>
          <a:p>
            <a:r>
              <a:rPr lang="fr-FR" dirty="0"/>
              <a:t>Premier fournisseur de bauxite à la Chine. </a:t>
            </a:r>
            <a:endParaRPr lang="en-US" dirty="0"/>
          </a:p>
          <a:p>
            <a:endParaRPr lang="en-US" dirty="0"/>
          </a:p>
        </p:txBody>
      </p:sp>
      <p:sp>
        <p:nvSpPr>
          <p:cNvPr id="15" name="Rectangle 14">
            <a:extLst>
              <a:ext uri="{FF2B5EF4-FFF2-40B4-BE49-F238E27FC236}">
                <a16:creationId xmlns:a16="http://schemas.microsoft.com/office/drawing/2014/main" id="{402EAB35-1309-45E1-A071-6B54F3148963}"/>
              </a:ext>
            </a:extLst>
          </p:cNvPr>
          <p:cNvSpPr/>
          <p:nvPr/>
        </p:nvSpPr>
        <p:spPr>
          <a:xfrm>
            <a:off x="646111" y="1391583"/>
            <a:ext cx="9706429" cy="984885"/>
          </a:xfrm>
          <a:prstGeom prst="rect">
            <a:avLst/>
          </a:prstGeom>
        </p:spPr>
        <p:txBody>
          <a:bodyPr wrap="square">
            <a:spAutoFit/>
          </a:bodyPr>
          <a:lstStyle/>
          <a:p>
            <a:r>
              <a:rPr lang="fr-FR" sz="2000" b="1" dirty="0"/>
              <a:t>Mobilisation de plus de 10 milliards de dollars de 2011 à 2018, plus du double de ceux investis de 1958 à 2011.</a:t>
            </a:r>
          </a:p>
          <a:p>
            <a:endParaRPr lang="fr-FR" b="1" dirty="0"/>
          </a:p>
        </p:txBody>
      </p:sp>
      <p:sp>
        <p:nvSpPr>
          <p:cNvPr id="17" name="Content Placeholder 2">
            <a:extLst>
              <a:ext uri="{FF2B5EF4-FFF2-40B4-BE49-F238E27FC236}">
                <a16:creationId xmlns:a16="http://schemas.microsoft.com/office/drawing/2014/main" id="{DD7A692D-3460-4CFE-9F56-7653545A1C03}"/>
              </a:ext>
            </a:extLst>
          </p:cNvPr>
          <p:cNvSpPr txBox="1">
            <a:spLocks/>
          </p:cNvSpPr>
          <p:nvPr/>
        </p:nvSpPr>
        <p:spPr>
          <a:xfrm>
            <a:off x="5911506" y="2489042"/>
            <a:ext cx="4416956" cy="414589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lvl="0"/>
            <a:r>
              <a:rPr lang="fr-FR" dirty="0"/>
              <a:t>Croissance du nombre de sociétés d’exploitation minière de 6 en 2010 à 11 en 2018. </a:t>
            </a:r>
            <a:endParaRPr lang="en-US" dirty="0"/>
          </a:p>
          <a:p>
            <a:pPr lvl="0"/>
            <a:r>
              <a:rPr lang="fr-FR" dirty="0"/>
              <a:t>Création de 17 000 emplois directs et plus de 50 000 emplois indirects de 2011 à fin 2018 contrairement à 5000 emplois existants en 2010.</a:t>
            </a:r>
            <a:endParaRPr lang="en-US" dirty="0"/>
          </a:p>
          <a:p>
            <a:pPr lvl="0"/>
            <a:r>
              <a:rPr lang="fr-FR" dirty="0"/>
              <a:t>La Guinée classé par la Banque Mondiale en 2017 parmi les cinq pays les plus réformateurs au monde. </a:t>
            </a:r>
            <a:endParaRPr lang="en-US" dirty="0"/>
          </a:p>
          <a:p>
            <a:endParaRPr lang="en-US" dirty="0"/>
          </a:p>
        </p:txBody>
      </p:sp>
    </p:spTree>
    <p:extLst>
      <p:ext uri="{BB962C8B-B14F-4D97-AF65-F5344CB8AC3E}">
        <p14:creationId xmlns:p14="http://schemas.microsoft.com/office/powerpoint/2010/main" val="1974227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5ECCF03-FEA6-4BC7-AD53-94B5C88CAE03}"/>
              </a:ext>
            </a:extLst>
          </p:cNvPr>
          <p:cNvGraphicFramePr>
            <a:graphicFrameLocks noChangeAspect="1"/>
          </p:cNvGraphicFramePr>
          <p:nvPr>
            <p:custDataLst>
              <p:tags r:id="rId2"/>
            </p:custDataLst>
            <p:extLst>
              <p:ext uri="{D42A27DB-BD31-4B8C-83A1-F6EECF244321}">
                <p14:modId xmlns:p14="http://schemas.microsoft.com/office/powerpoint/2010/main" val="27787235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20" name="think-cell Slide" r:id="rId5" imgW="470" imgH="469" progId="TCLayout.ActiveDocument.1">
                  <p:embed/>
                </p:oleObj>
              </mc:Choice>
              <mc:Fallback>
                <p:oleObj name="think-cell Slide" r:id="rId5" imgW="470" imgH="469" progId="TCLayout.ActiveDocument.1">
                  <p:embed/>
                  <p:pic>
                    <p:nvPicPr>
                      <p:cNvPr id="6" name="Object 5" hidden="1">
                        <a:extLst>
                          <a:ext uri="{FF2B5EF4-FFF2-40B4-BE49-F238E27FC236}">
                            <a16:creationId xmlns:a16="http://schemas.microsoft.com/office/drawing/2014/main" id="{65ECCF03-FEA6-4BC7-AD53-94B5C88CAE0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1927E1B-868A-4F9D-8FCD-DEA5F41A71F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200" b="1"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4DDC9497-9345-4CA2-88AF-F80BB8A496E3}"/>
              </a:ext>
            </a:extLst>
          </p:cNvPr>
          <p:cNvSpPr>
            <a:spLocks noGrp="1"/>
          </p:cNvSpPr>
          <p:nvPr>
            <p:ph type="title"/>
          </p:nvPr>
        </p:nvSpPr>
        <p:spPr>
          <a:xfrm>
            <a:off x="487719" y="-51974"/>
            <a:ext cx="9564689" cy="1400530"/>
          </a:xfrm>
        </p:spPr>
        <p:txBody>
          <a:bodyPr/>
          <a:lstStyle/>
          <a:p>
            <a:r>
              <a:rPr lang="en-US" sz="3200" b="1" dirty="0"/>
              <a:t>Des </a:t>
            </a:r>
            <a:r>
              <a:rPr lang="en-US" sz="3200" b="1" dirty="0" err="1"/>
              <a:t>investissements</a:t>
            </a:r>
            <a:r>
              <a:rPr lang="en-US" sz="3200" b="1" dirty="0"/>
              <a:t> </a:t>
            </a:r>
            <a:r>
              <a:rPr lang="en-US" sz="3200" b="1" dirty="0" err="1"/>
              <a:t>importants</a:t>
            </a:r>
            <a:r>
              <a:rPr lang="en-US" sz="3200" b="1" dirty="0"/>
              <a:t> </a:t>
            </a:r>
            <a:r>
              <a:rPr lang="en-US" sz="3200" b="1" dirty="0" err="1"/>
              <a:t>engagés</a:t>
            </a:r>
            <a:endParaRPr lang="en-US" sz="3200" b="1" dirty="0"/>
          </a:p>
        </p:txBody>
      </p:sp>
      <p:sp>
        <p:nvSpPr>
          <p:cNvPr id="3" name="Content Placeholder 2">
            <a:extLst>
              <a:ext uri="{FF2B5EF4-FFF2-40B4-BE49-F238E27FC236}">
                <a16:creationId xmlns:a16="http://schemas.microsoft.com/office/drawing/2014/main" id="{139E33D8-8506-4B37-BC19-1844EA92FE2C}"/>
              </a:ext>
            </a:extLst>
          </p:cNvPr>
          <p:cNvSpPr>
            <a:spLocks noGrp="1"/>
          </p:cNvSpPr>
          <p:nvPr>
            <p:ph idx="1"/>
          </p:nvPr>
        </p:nvSpPr>
        <p:spPr>
          <a:xfrm>
            <a:off x="646109" y="1853248"/>
            <a:ext cx="4623955" cy="4552034"/>
          </a:xfrm>
        </p:spPr>
        <p:txBody>
          <a:bodyPr>
            <a:normAutofit fontScale="92500" lnSpcReduction="20000"/>
          </a:bodyPr>
          <a:lstStyle/>
          <a:p>
            <a:pPr lvl="0"/>
            <a:r>
              <a:rPr lang="fr-FR" b="1" dirty="0" err="1"/>
              <a:t>Guinea</a:t>
            </a:r>
            <a:r>
              <a:rPr lang="fr-FR" b="1" dirty="0"/>
              <a:t> Alumina Corporation</a:t>
            </a:r>
            <a:r>
              <a:rPr lang="fr-FR" dirty="0"/>
              <a:t> : 1,4 </a:t>
            </a:r>
            <a:r>
              <a:rPr lang="fr-FR" dirty="0" err="1"/>
              <a:t>millards</a:t>
            </a:r>
            <a:r>
              <a:rPr lang="fr-FR" dirty="0"/>
              <a:t> USD</a:t>
            </a:r>
            <a:endParaRPr lang="en-US" dirty="0"/>
          </a:p>
          <a:p>
            <a:pPr lvl="0"/>
            <a:r>
              <a:rPr lang="en-US" b="1" dirty="0"/>
              <a:t>Dian </a:t>
            </a:r>
            <a:r>
              <a:rPr lang="en-US" b="1" dirty="0" err="1"/>
              <a:t>dian</a:t>
            </a:r>
            <a:r>
              <a:rPr lang="en-US" b="1" dirty="0"/>
              <a:t> (</a:t>
            </a:r>
            <a:r>
              <a:rPr lang="en-US" b="1" dirty="0" err="1"/>
              <a:t>Rusal</a:t>
            </a:r>
            <a:r>
              <a:rPr lang="en-US" b="1" dirty="0"/>
              <a:t>)</a:t>
            </a:r>
            <a:r>
              <a:rPr lang="en-US" dirty="0"/>
              <a:t> : 200 millions USD</a:t>
            </a:r>
          </a:p>
          <a:p>
            <a:pPr lvl="0"/>
            <a:r>
              <a:rPr lang="fr-FR" b="1" dirty="0"/>
              <a:t>Compagnie de Bauxite de Guinée</a:t>
            </a:r>
            <a:r>
              <a:rPr lang="fr-FR" dirty="0"/>
              <a:t> : 650 millions USD</a:t>
            </a:r>
            <a:endParaRPr lang="en-US" dirty="0"/>
          </a:p>
          <a:p>
            <a:pPr lvl="0"/>
            <a:r>
              <a:rPr lang="fr-FR" b="1" dirty="0"/>
              <a:t>Société Minière de Boké</a:t>
            </a:r>
            <a:r>
              <a:rPr lang="fr-FR" dirty="0"/>
              <a:t> : 1 milliard ; 3 milliards pour réalisation de chemins de fer et usine d’alumine</a:t>
            </a:r>
            <a:endParaRPr lang="en-US" dirty="0"/>
          </a:p>
          <a:p>
            <a:pPr lvl="0"/>
            <a:r>
              <a:rPr lang="fr-FR" b="1" dirty="0" err="1"/>
              <a:t>Alufer</a:t>
            </a:r>
            <a:r>
              <a:rPr lang="fr-FR" dirty="0"/>
              <a:t> : 203 millions </a:t>
            </a:r>
            <a:endParaRPr lang="en-US" dirty="0"/>
          </a:p>
          <a:p>
            <a:pPr lvl="0"/>
            <a:r>
              <a:rPr lang="en-US" b="1" dirty="0"/>
              <a:t>Anglo gold Ashanti</a:t>
            </a:r>
            <a:r>
              <a:rPr lang="en-US" dirty="0"/>
              <a:t> : 120 millions USD</a:t>
            </a:r>
          </a:p>
          <a:p>
            <a:pPr lvl="0"/>
            <a:r>
              <a:rPr lang="fr-FR" b="1" dirty="0"/>
              <a:t>Société Minière de Dinguiraye</a:t>
            </a:r>
            <a:r>
              <a:rPr lang="fr-FR" dirty="0"/>
              <a:t> : 360 millions USD</a:t>
            </a:r>
            <a:endParaRPr lang="en-US" dirty="0"/>
          </a:p>
          <a:p>
            <a:pPr lvl="0"/>
            <a:r>
              <a:rPr lang="fr-FR" b="1" dirty="0" err="1"/>
              <a:t>Managem</a:t>
            </a:r>
            <a:r>
              <a:rPr lang="fr-FR" b="1"/>
              <a:t> :</a:t>
            </a:r>
            <a:r>
              <a:rPr lang="fr-FR"/>
              <a:t> </a:t>
            </a:r>
            <a:r>
              <a:rPr lang="fr-FR" dirty="0"/>
              <a:t>150 millions USD</a:t>
            </a:r>
            <a:endParaRPr lang="en-US" dirty="0"/>
          </a:p>
          <a:p>
            <a:endParaRPr lang="en-US" dirty="0"/>
          </a:p>
        </p:txBody>
      </p:sp>
      <p:sp>
        <p:nvSpPr>
          <p:cNvPr id="15" name="Rectangle 14">
            <a:extLst>
              <a:ext uri="{FF2B5EF4-FFF2-40B4-BE49-F238E27FC236}">
                <a16:creationId xmlns:a16="http://schemas.microsoft.com/office/drawing/2014/main" id="{402EAB35-1309-45E1-A071-6B54F3148963}"/>
              </a:ext>
            </a:extLst>
          </p:cNvPr>
          <p:cNvSpPr/>
          <p:nvPr/>
        </p:nvSpPr>
        <p:spPr>
          <a:xfrm>
            <a:off x="646110" y="1152983"/>
            <a:ext cx="9706429" cy="400110"/>
          </a:xfrm>
          <a:prstGeom prst="rect">
            <a:avLst/>
          </a:prstGeom>
        </p:spPr>
        <p:txBody>
          <a:bodyPr wrap="square">
            <a:spAutoFit/>
          </a:bodyPr>
          <a:lstStyle/>
          <a:p>
            <a:r>
              <a:rPr lang="fr-FR" sz="2000" b="1" dirty="0"/>
              <a:t>Investissement de 7 milliards de dollars dans le secteur minier </a:t>
            </a:r>
          </a:p>
        </p:txBody>
      </p:sp>
      <p:pic>
        <p:nvPicPr>
          <p:cNvPr id="9" name="Picture 8">
            <a:extLst>
              <a:ext uri="{FF2B5EF4-FFF2-40B4-BE49-F238E27FC236}">
                <a16:creationId xmlns:a16="http://schemas.microsoft.com/office/drawing/2014/main" id="{774AC075-5477-477B-BB8D-F61F80C0EBEB}"/>
              </a:ext>
            </a:extLst>
          </p:cNvPr>
          <p:cNvPicPr/>
          <p:nvPr/>
        </p:nvPicPr>
        <p:blipFill>
          <a:blip r:embed="rId7"/>
          <a:stretch>
            <a:fillRect/>
          </a:stretch>
        </p:blipFill>
        <p:spPr>
          <a:xfrm>
            <a:off x="5518483" y="1988535"/>
            <a:ext cx="5253156" cy="3319131"/>
          </a:xfrm>
          <a:prstGeom prst="rect">
            <a:avLst/>
          </a:prstGeom>
        </p:spPr>
      </p:pic>
    </p:spTree>
    <p:extLst>
      <p:ext uri="{BB962C8B-B14F-4D97-AF65-F5344CB8AC3E}">
        <p14:creationId xmlns:p14="http://schemas.microsoft.com/office/powerpoint/2010/main" val="1680932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a:t>La transformation des produits miniers au cœur de la politique sectorielle</a:t>
            </a:r>
          </a:p>
        </p:txBody>
      </p:sp>
      <p:sp>
        <p:nvSpPr>
          <p:cNvPr id="3" name="Espace réservé du contenu 2"/>
          <p:cNvSpPr>
            <a:spLocks noGrp="1"/>
          </p:cNvSpPr>
          <p:nvPr>
            <p:ph idx="1"/>
          </p:nvPr>
        </p:nvSpPr>
        <p:spPr>
          <a:xfrm>
            <a:off x="446315" y="5186222"/>
            <a:ext cx="11174185" cy="1889738"/>
          </a:xfrm>
        </p:spPr>
        <p:txBody>
          <a:bodyPr>
            <a:normAutofit/>
          </a:bodyPr>
          <a:lstStyle/>
          <a:p>
            <a:r>
              <a:rPr lang="fr-FR" dirty="0"/>
              <a:t>Reprise en 2018 de la production d’alumine à l’usine </a:t>
            </a:r>
            <a:r>
              <a:rPr lang="fr-FR" dirty="0" err="1"/>
              <a:t>Friguia</a:t>
            </a:r>
            <a:r>
              <a:rPr lang="fr-FR" dirty="0"/>
              <a:t> avec une capacité de production de plus de 600 000 tonnes d’alumine par an.</a:t>
            </a:r>
          </a:p>
          <a:p>
            <a:r>
              <a:rPr lang="fr-FR" dirty="0"/>
              <a:t>9 projets de transformation locale de la bauxite en alumine, et un projet de transformation d’alumine en aluminium</a:t>
            </a:r>
          </a:p>
          <a:p>
            <a:pPr marL="0" indent="0">
              <a:buNone/>
            </a:pPr>
            <a:endParaRPr lang="fr-FR" dirty="0"/>
          </a:p>
          <a:p>
            <a:endParaRPr lang="fr-FR" dirty="0"/>
          </a:p>
        </p:txBody>
      </p:sp>
      <p:pic>
        <p:nvPicPr>
          <p:cNvPr id="6" name="Picture 5">
            <a:extLst>
              <a:ext uri="{FF2B5EF4-FFF2-40B4-BE49-F238E27FC236}">
                <a16:creationId xmlns:a16="http://schemas.microsoft.com/office/drawing/2014/main" id="{2BE9F384-6D5D-4B57-AC1F-8D727C8B4273}"/>
              </a:ext>
            </a:extLst>
          </p:cNvPr>
          <p:cNvPicPr>
            <a:picLocks noChangeAspect="1"/>
          </p:cNvPicPr>
          <p:nvPr/>
        </p:nvPicPr>
        <p:blipFill>
          <a:blip r:embed="rId2"/>
          <a:stretch>
            <a:fillRect/>
          </a:stretch>
        </p:blipFill>
        <p:spPr>
          <a:xfrm>
            <a:off x="2609850" y="1091146"/>
            <a:ext cx="6343921" cy="3933853"/>
          </a:xfrm>
          <a:prstGeom prst="rect">
            <a:avLst/>
          </a:prstGeom>
        </p:spPr>
      </p:pic>
    </p:spTree>
    <p:extLst>
      <p:ext uri="{BB962C8B-B14F-4D97-AF65-F5344CB8AC3E}">
        <p14:creationId xmlns:p14="http://schemas.microsoft.com/office/powerpoint/2010/main" val="1983690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A008F3C-F01D-4C0E-815D-329B89ECC7DD}"/>
              </a:ext>
            </a:extLst>
          </p:cNvPr>
          <p:cNvGraphicFramePr>
            <a:graphicFrameLocks noChangeAspect="1"/>
          </p:cNvGraphicFramePr>
          <p:nvPr>
            <p:custDataLst>
              <p:tags r:id="rId2"/>
            </p:custDataLst>
            <p:extLst>
              <p:ext uri="{D42A27DB-BD31-4B8C-83A1-F6EECF244321}">
                <p14:modId xmlns:p14="http://schemas.microsoft.com/office/powerpoint/2010/main" val="2400695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9"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6E31347-E042-4884-A5C6-11FB131252F8}"/>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fr-FR" sz="2800" b="1" dirty="0">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2" name="Titre 1"/>
          <p:cNvSpPr>
            <a:spLocks noGrp="1"/>
          </p:cNvSpPr>
          <p:nvPr>
            <p:ph type="title"/>
          </p:nvPr>
        </p:nvSpPr>
        <p:spPr>
          <a:xfrm>
            <a:off x="446314" y="555615"/>
            <a:ext cx="11174186" cy="480131"/>
          </a:xfrm>
        </p:spPr>
        <p:txBody>
          <a:bodyPr/>
          <a:lstStyle/>
          <a:p>
            <a:r>
              <a:rPr lang="fr-FR" sz="2800" dirty="0"/>
              <a:t>Des infrastructures pour accélérer la transformation locale</a:t>
            </a:r>
          </a:p>
        </p:txBody>
      </p:sp>
      <p:pic>
        <p:nvPicPr>
          <p:cNvPr id="8" name="Picture 7">
            <a:extLst>
              <a:ext uri="{FF2B5EF4-FFF2-40B4-BE49-F238E27FC236}">
                <a16:creationId xmlns:a16="http://schemas.microsoft.com/office/drawing/2014/main" id="{01C3E634-1060-431B-A691-F1EF8C38C1C0}"/>
              </a:ext>
            </a:extLst>
          </p:cNvPr>
          <p:cNvPicPr>
            <a:picLocks noChangeAspect="1"/>
          </p:cNvPicPr>
          <p:nvPr/>
        </p:nvPicPr>
        <p:blipFill>
          <a:blip r:embed="rId7"/>
          <a:stretch>
            <a:fillRect/>
          </a:stretch>
        </p:blipFill>
        <p:spPr>
          <a:xfrm>
            <a:off x="7734108" y="1135931"/>
            <a:ext cx="3676842" cy="2412927"/>
          </a:xfrm>
          <a:prstGeom prst="rect">
            <a:avLst/>
          </a:prstGeom>
        </p:spPr>
      </p:pic>
      <p:pic>
        <p:nvPicPr>
          <p:cNvPr id="10" name="Picture 9">
            <a:extLst>
              <a:ext uri="{FF2B5EF4-FFF2-40B4-BE49-F238E27FC236}">
                <a16:creationId xmlns:a16="http://schemas.microsoft.com/office/drawing/2014/main" id="{89223A4A-6943-4C05-AEF0-B0267D062061}"/>
              </a:ext>
            </a:extLst>
          </p:cNvPr>
          <p:cNvPicPr>
            <a:picLocks noChangeAspect="1"/>
          </p:cNvPicPr>
          <p:nvPr/>
        </p:nvPicPr>
        <p:blipFill>
          <a:blip r:embed="rId8"/>
          <a:stretch>
            <a:fillRect/>
          </a:stretch>
        </p:blipFill>
        <p:spPr>
          <a:xfrm>
            <a:off x="7734108" y="3751362"/>
            <a:ext cx="3676842" cy="2695575"/>
          </a:xfrm>
          <a:prstGeom prst="rect">
            <a:avLst/>
          </a:prstGeom>
        </p:spPr>
      </p:pic>
      <p:sp>
        <p:nvSpPr>
          <p:cNvPr id="12" name="Content Placeholder 11">
            <a:extLst>
              <a:ext uri="{FF2B5EF4-FFF2-40B4-BE49-F238E27FC236}">
                <a16:creationId xmlns:a16="http://schemas.microsoft.com/office/drawing/2014/main" id="{D9B8C1CE-AC6F-47ED-85C7-8374B5DFB745}"/>
              </a:ext>
            </a:extLst>
          </p:cNvPr>
          <p:cNvSpPr>
            <a:spLocks noGrp="1"/>
          </p:cNvSpPr>
          <p:nvPr>
            <p:ph idx="1"/>
          </p:nvPr>
        </p:nvSpPr>
        <p:spPr>
          <a:xfrm>
            <a:off x="446315" y="1463040"/>
            <a:ext cx="7287793" cy="4770098"/>
          </a:xfrm>
        </p:spPr>
        <p:txBody>
          <a:bodyPr/>
          <a:lstStyle/>
          <a:p>
            <a:pPr marL="0" indent="0">
              <a:buNone/>
            </a:pPr>
            <a:r>
              <a:rPr lang="fr-FR" dirty="0"/>
              <a:t>Multiplication des plateformes portuaires :</a:t>
            </a:r>
            <a:endParaRPr lang="en-US" dirty="0"/>
          </a:p>
          <a:p>
            <a:pPr lvl="0">
              <a:spcAft>
                <a:spcPts val="0"/>
              </a:spcAft>
            </a:pPr>
            <a:r>
              <a:rPr lang="fr-FR" dirty="0" err="1"/>
              <a:t>Taressa</a:t>
            </a:r>
            <a:r>
              <a:rPr lang="fr-FR" dirty="0"/>
              <a:t> (</a:t>
            </a:r>
            <a:r>
              <a:rPr lang="fr-FR" dirty="0" err="1"/>
              <a:t>Rusal</a:t>
            </a:r>
            <a:r>
              <a:rPr lang="fr-FR" dirty="0"/>
              <a:t>), </a:t>
            </a:r>
            <a:endParaRPr lang="en-US" dirty="0"/>
          </a:p>
          <a:p>
            <a:pPr lvl="0">
              <a:spcAft>
                <a:spcPts val="0"/>
              </a:spcAft>
            </a:pPr>
            <a:r>
              <a:rPr lang="en-US" dirty="0" err="1"/>
              <a:t>Dapilon</a:t>
            </a:r>
            <a:r>
              <a:rPr lang="en-US" dirty="0"/>
              <a:t> (Consortium Winning-SMB), </a:t>
            </a:r>
          </a:p>
          <a:p>
            <a:pPr lvl="0">
              <a:spcAft>
                <a:spcPts val="0"/>
              </a:spcAft>
            </a:pPr>
            <a:r>
              <a:rPr lang="en-US" dirty="0" err="1"/>
              <a:t>Katougouma</a:t>
            </a:r>
            <a:r>
              <a:rPr lang="en-US" dirty="0"/>
              <a:t> (Consortium Winning-SMB),</a:t>
            </a:r>
          </a:p>
          <a:p>
            <a:pPr lvl="0">
              <a:spcAft>
                <a:spcPts val="0"/>
              </a:spcAft>
            </a:pPr>
            <a:r>
              <a:rPr lang="en-US" dirty="0"/>
              <a:t>Bel Air (</a:t>
            </a:r>
            <a:r>
              <a:rPr lang="en-US" dirty="0" err="1"/>
              <a:t>Alufer</a:t>
            </a:r>
            <a:r>
              <a:rPr lang="en-US" dirty="0"/>
              <a:t>),</a:t>
            </a:r>
          </a:p>
          <a:p>
            <a:pPr lvl="0">
              <a:spcAft>
                <a:spcPts val="0"/>
              </a:spcAft>
            </a:pPr>
            <a:r>
              <a:rPr lang="fr-FR" dirty="0"/>
              <a:t>Extension du Port de Kamsar (GAC)</a:t>
            </a:r>
            <a:endParaRPr lang="en-US" dirty="0"/>
          </a:p>
          <a:p>
            <a:pPr>
              <a:spcAft>
                <a:spcPts val="0"/>
              </a:spcAft>
            </a:pPr>
            <a:r>
              <a:rPr lang="fr-FR" dirty="0"/>
              <a:t>Construction de nouveaux ports en cours et en perspective (</a:t>
            </a:r>
            <a:r>
              <a:rPr lang="fr-FR" dirty="0" err="1"/>
              <a:t>Benty</a:t>
            </a:r>
            <a:r>
              <a:rPr lang="fr-FR" dirty="0"/>
              <a:t>, </a:t>
            </a:r>
            <a:r>
              <a:rPr lang="fr-FR" dirty="0" err="1"/>
              <a:t>Konta</a:t>
            </a:r>
            <a:r>
              <a:rPr lang="en-US" dirty="0"/>
              <a:t>, </a:t>
            </a:r>
            <a:r>
              <a:rPr lang="fr-FR" dirty="0"/>
              <a:t>Cap Verga</a:t>
            </a:r>
            <a:r>
              <a:rPr lang="en-US" dirty="0"/>
              <a:t>, </a:t>
            </a:r>
            <a:r>
              <a:rPr lang="fr-FR" dirty="0" err="1"/>
              <a:t>Kokaya</a:t>
            </a:r>
            <a:r>
              <a:rPr lang="fr-FR" dirty="0"/>
              <a:t>)</a:t>
            </a:r>
            <a:endParaRPr lang="en-US" dirty="0"/>
          </a:p>
          <a:p>
            <a:pPr marL="0" indent="0">
              <a:spcAft>
                <a:spcPts val="0"/>
              </a:spcAft>
              <a:buNone/>
            </a:pPr>
            <a:endParaRPr lang="en-US" dirty="0"/>
          </a:p>
          <a:p>
            <a:pPr marL="0" indent="0">
              <a:spcAft>
                <a:spcPts val="0"/>
              </a:spcAft>
              <a:buNone/>
            </a:pPr>
            <a:r>
              <a:rPr lang="fr-FR" dirty="0"/>
              <a:t>Chemins de fer réalisés ou prévus </a:t>
            </a:r>
            <a:endParaRPr lang="en-US" dirty="0"/>
          </a:p>
          <a:p>
            <a:pPr lvl="0">
              <a:spcAft>
                <a:spcPts val="0"/>
              </a:spcAft>
            </a:pPr>
            <a:r>
              <a:rPr lang="fr-FR" dirty="0"/>
              <a:t>Corridor CBG (brettelle de Cobalt et GAC)136 km</a:t>
            </a:r>
            <a:endParaRPr lang="en-US" dirty="0"/>
          </a:p>
          <a:p>
            <a:pPr lvl="0">
              <a:spcAft>
                <a:spcPts val="0"/>
              </a:spcAft>
            </a:pPr>
            <a:r>
              <a:rPr lang="fr-FR" dirty="0"/>
              <a:t>Corridor </a:t>
            </a:r>
            <a:r>
              <a:rPr lang="fr-FR" dirty="0" err="1"/>
              <a:t>Santou-Dapilon</a:t>
            </a:r>
            <a:r>
              <a:rPr lang="fr-FR" dirty="0"/>
              <a:t>, 120 km</a:t>
            </a:r>
            <a:endParaRPr lang="en-US" dirty="0"/>
          </a:p>
          <a:p>
            <a:pPr lvl="0">
              <a:spcAft>
                <a:spcPts val="0"/>
              </a:spcAft>
            </a:pPr>
            <a:r>
              <a:rPr lang="fr-FR" dirty="0"/>
              <a:t>Corridor </a:t>
            </a:r>
            <a:r>
              <a:rPr lang="fr-FR" dirty="0" err="1"/>
              <a:t>Eurasian</a:t>
            </a:r>
            <a:r>
              <a:rPr lang="fr-FR" dirty="0"/>
              <a:t> </a:t>
            </a:r>
            <a:endParaRPr lang="en-US" dirty="0"/>
          </a:p>
          <a:p>
            <a:pPr lvl="0">
              <a:spcAft>
                <a:spcPts val="0"/>
              </a:spcAft>
            </a:pPr>
            <a:r>
              <a:rPr lang="fr-FR" dirty="0"/>
              <a:t>Corridor AMC, 110-120 Km</a:t>
            </a:r>
            <a:endParaRPr lang="en-US" dirty="0"/>
          </a:p>
          <a:p>
            <a:endParaRPr lang="en-US" dirty="0"/>
          </a:p>
        </p:txBody>
      </p:sp>
    </p:spTree>
    <p:extLst>
      <p:ext uri="{BB962C8B-B14F-4D97-AF65-F5344CB8AC3E}">
        <p14:creationId xmlns:p14="http://schemas.microsoft.com/office/powerpoint/2010/main" val="1663596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54671E8-FD53-4943-AA19-857680B2D459}"/>
              </a:ext>
            </a:extLst>
          </p:cNvPr>
          <p:cNvGraphicFramePr>
            <a:graphicFrameLocks noChangeAspect="1"/>
          </p:cNvGraphicFramePr>
          <p:nvPr>
            <p:custDataLst>
              <p:tags r:id="rId2"/>
            </p:custDataLst>
            <p:extLst>
              <p:ext uri="{D42A27DB-BD31-4B8C-83A1-F6EECF244321}">
                <p14:modId xmlns:p14="http://schemas.microsoft.com/office/powerpoint/2010/main" val="25097550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33" name="think-cell Slide" r:id="rId5" imgW="470" imgH="469" progId="TCLayout.ActiveDocument.1">
                  <p:embed/>
                </p:oleObj>
              </mc:Choice>
              <mc:Fallback>
                <p:oleObj name="think-cell Slide" r:id="rId5" imgW="470" imgH="469" progId="TCLayout.ActiveDocument.1">
                  <p:embed/>
                  <p:pic>
                    <p:nvPicPr>
                      <p:cNvPr id="2" name="Object 1" hidden="1">
                        <a:extLst>
                          <a:ext uri="{FF2B5EF4-FFF2-40B4-BE49-F238E27FC236}">
                            <a16:creationId xmlns:a16="http://schemas.microsoft.com/office/drawing/2014/main" id="{354671E8-FD53-4943-AA19-857680B2D45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31520F8-DC57-4EF1-B20F-312356586A33}"/>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8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18" name="Picture Placeholder 17">
            <a:extLst>
              <a:ext uri="{FF2B5EF4-FFF2-40B4-BE49-F238E27FC236}">
                <a16:creationId xmlns:a16="http://schemas.microsoft.com/office/drawing/2014/main" id="{04651C38-FC54-400F-A9F3-B49EC4829A8A}"/>
              </a:ext>
            </a:extLst>
          </p:cNvPr>
          <p:cNvPicPr>
            <a:picLocks noGrp="1" noChangeAspect="1"/>
          </p:cNvPicPr>
          <p:nvPr>
            <p:ph type="pic" sz="quarter" idx="11"/>
          </p:nvPr>
        </p:nvPicPr>
        <p:blipFill>
          <a:blip r:embed="rId7"/>
          <a:stretch>
            <a:fillRect/>
          </a:stretch>
        </p:blipFill>
        <p:spPr>
          <a:xfrm>
            <a:off x="0" y="1"/>
            <a:ext cx="12192000" cy="6857999"/>
          </a:xfrm>
        </p:spPr>
      </p:pic>
      <p:sp>
        <p:nvSpPr>
          <p:cNvPr id="11" name="Rectangle 10" descr="Title accent block">
            <a:extLst>
              <a:ext uri="{FF2B5EF4-FFF2-40B4-BE49-F238E27FC236}">
                <a16:creationId xmlns:a16="http://schemas.microsoft.com/office/drawing/2014/main" id="{DF754616-DC65-1841-9419-6C0DCBEB6DFB}"/>
              </a:ext>
            </a:extLst>
          </p:cNvPr>
          <p:cNvSpPr/>
          <p:nvPr/>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507999" y="4568892"/>
            <a:ext cx="10087429" cy="1686720"/>
          </a:xfrm>
        </p:spPr>
        <p:txBody>
          <a:bodyPr/>
          <a:lstStyle/>
          <a:p>
            <a:r>
              <a:rPr lang="en-US" dirty="0" err="1"/>
              <a:t>Opportunités</a:t>
            </a:r>
            <a:r>
              <a:rPr lang="en-US" dirty="0"/>
              <a:t> </a:t>
            </a:r>
            <a:r>
              <a:rPr lang="en-US" dirty="0" err="1"/>
              <a:t>d’investissement</a:t>
            </a:r>
            <a:endParaRPr lang="en-GB" dirty="0"/>
          </a:p>
        </p:txBody>
      </p:sp>
      <p:sp>
        <p:nvSpPr>
          <p:cNvPr id="9" name="Rectangle 8" descr="Slide number background block">
            <a:extLst>
              <a:ext uri="{FF2B5EF4-FFF2-40B4-BE49-F238E27FC236}">
                <a16:creationId xmlns:a16="http://schemas.microsoft.com/office/drawing/2014/main" id="{AC2B5667-FA20-49C2-A3CD-B275BB41F618}"/>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C1F153D4-F9C1-4295-8CB0-BFC0E94D4C64}"/>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17</a:t>
            </a:fld>
            <a:endParaRPr lang="en-GB" b="1" dirty="0">
              <a:solidFill>
                <a:schemeClr val="bg1"/>
              </a:solidFill>
            </a:endParaRPr>
          </a:p>
        </p:txBody>
      </p:sp>
    </p:spTree>
    <p:extLst>
      <p:ext uri="{BB962C8B-B14F-4D97-AF65-F5344CB8AC3E}">
        <p14:creationId xmlns:p14="http://schemas.microsoft.com/office/powerpoint/2010/main" val="2109358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1AFCBA1-EA94-4136-B09C-70BE8F21636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44" name="think-cell Slide" r:id="rId6" imgW="470" imgH="469" progId="TCLayout.ActiveDocument.1">
                  <p:embed/>
                </p:oleObj>
              </mc:Choice>
              <mc:Fallback>
                <p:oleObj name="think-cell Slide" r:id="rId6" imgW="470" imgH="469" progId="TCLayout.ActiveDocument.1">
                  <p:embed/>
                  <p:pic>
                    <p:nvPicPr>
                      <p:cNvPr id="6" name="Object 5" hidden="1">
                        <a:extLst>
                          <a:ext uri="{FF2B5EF4-FFF2-40B4-BE49-F238E27FC236}">
                            <a16:creationId xmlns:a16="http://schemas.microsoft.com/office/drawing/2014/main" id="{41AFCBA1-EA94-4136-B09C-70BE8F21636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55A0623-F755-424D-B170-1C6ED036136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4200" b="1"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2D296BCC-1C67-4315-B9DB-EB421988CD94}"/>
              </a:ext>
            </a:extLst>
          </p:cNvPr>
          <p:cNvSpPr>
            <a:spLocks noGrp="1"/>
          </p:cNvSpPr>
          <p:nvPr>
            <p:ph type="title"/>
          </p:nvPr>
        </p:nvSpPr>
        <p:spPr/>
        <p:txBody>
          <a:bodyPr/>
          <a:lstStyle/>
          <a:p>
            <a:r>
              <a:rPr lang="en-US" b="1" dirty="0" err="1"/>
              <a:t>Opportunités</a:t>
            </a:r>
            <a:r>
              <a:rPr lang="en-US" b="1" dirty="0"/>
              <a:t> </a:t>
            </a:r>
            <a:r>
              <a:rPr lang="en-US" b="1" dirty="0" err="1"/>
              <a:t>d’investissement</a:t>
            </a:r>
            <a:endParaRPr lang="en-US" b="1" dirty="0"/>
          </a:p>
        </p:txBody>
      </p:sp>
      <p:graphicFrame>
        <p:nvGraphicFramePr>
          <p:cNvPr id="8" name="Tableau 11">
            <a:extLst>
              <a:ext uri="{FF2B5EF4-FFF2-40B4-BE49-F238E27FC236}">
                <a16:creationId xmlns:a16="http://schemas.microsoft.com/office/drawing/2014/main" id="{853B7EAE-4F42-493E-B884-D2B70BEC49C2}"/>
              </a:ext>
            </a:extLst>
          </p:cNvPr>
          <p:cNvGraphicFramePr>
            <a:graphicFrameLocks noGrp="1"/>
          </p:cNvGraphicFramePr>
          <p:nvPr>
            <p:custDataLst>
              <p:tags r:id="rId4"/>
            </p:custDataLst>
            <p:extLst>
              <p:ext uri="{D42A27DB-BD31-4B8C-83A1-F6EECF244321}">
                <p14:modId xmlns:p14="http://schemas.microsoft.com/office/powerpoint/2010/main" val="1629557753"/>
              </p:ext>
            </p:extLst>
          </p:nvPr>
        </p:nvGraphicFramePr>
        <p:xfrm>
          <a:off x="584337" y="1695885"/>
          <a:ext cx="9706429" cy="1807624"/>
        </p:xfrm>
        <a:graphic>
          <a:graphicData uri="http://schemas.openxmlformats.org/drawingml/2006/table">
            <a:tbl>
              <a:tblPr/>
              <a:tblGrid>
                <a:gridCol w="811984">
                  <a:extLst>
                    <a:ext uri="{9D8B030D-6E8A-4147-A177-3AD203B41FA5}">
                      <a16:colId xmlns:a16="http://schemas.microsoft.com/office/drawing/2014/main" val="20000"/>
                    </a:ext>
                  </a:extLst>
                </a:gridCol>
                <a:gridCol w="4180706">
                  <a:extLst>
                    <a:ext uri="{9D8B030D-6E8A-4147-A177-3AD203B41FA5}">
                      <a16:colId xmlns:a16="http://schemas.microsoft.com/office/drawing/2014/main" val="20001"/>
                    </a:ext>
                  </a:extLst>
                </a:gridCol>
                <a:gridCol w="4713739">
                  <a:extLst>
                    <a:ext uri="{9D8B030D-6E8A-4147-A177-3AD203B41FA5}">
                      <a16:colId xmlns:a16="http://schemas.microsoft.com/office/drawing/2014/main" val="20002"/>
                    </a:ext>
                  </a:extLst>
                </a:gridCol>
              </a:tblGrid>
              <a:tr h="199651">
                <a:tc>
                  <a:txBody>
                    <a:bodyPr/>
                    <a:lstStyle/>
                    <a:p>
                      <a:pPr algn="ctr">
                        <a:spcAft>
                          <a:spcPts val="0"/>
                        </a:spcAft>
                      </a:pPr>
                      <a:r>
                        <a:rPr lang="fr-FR" sz="1600" b="1" noProof="0" dirty="0">
                          <a:latin typeface="+mj-lt"/>
                          <a:ea typeface="Calibri"/>
                          <a:cs typeface="Times New Roman"/>
                        </a:rPr>
                        <a:t>N°</a:t>
                      </a:r>
                      <a:endParaRPr lang="fr-FR" sz="1600" noProof="0" dirty="0">
                        <a:latin typeface="+mj-lt"/>
                        <a:ea typeface="Calibri"/>
                        <a:cs typeface="Times New Roman"/>
                      </a:endParaRP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noProof="0">
                          <a:latin typeface="+mj-lt"/>
                          <a:ea typeface="Calibri"/>
                          <a:cs typeface="Times New Roman"/>
                        </a:rPr>
                        <a:t>PROJET</a:t>
                      </a:r>
                      <a:endParaRPr lang="fr-FR" sz="1600" noProof="0">
                        <a:latin typeface="+mj-lt"/>
                        <a:ea typeface="Calibri"/>
                        <a:cs typeface="Times New Roman"/>
                      </a:endParaRP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noProof="0">
                          <a:latin typeface="+mj-lt"/>
                          <a:ea typeface="Calibri"/>
                          <a:cs typeface="Times New Roman"/>
                        </a:rPr>
                        <a:t>coût</a:t>
                      </a:r>
                      <a:endParaRPr lang="fr-FR" sz="1600" noProof="0">
                        <a:latin typeface="+mj-lt"/>
                        <a:ea typeface="Calibri"/>
                        <a:cs typeface="Times New Roman"/>
                      </a:endParaRPr>
                    </a:p>
                  </a:txBody>
                  <a:tcPr marL="59383" marR="59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7984">
                <a:tc>
                  <a:txBody>
                    <a:bodyPr/>
                    <a:lstStyle/>
                    <a:p>
                      <a:pPr algn="ctr">
                        <a:spcAft>
                          <a:spcPts val="0"/>
                        </a:spcAft>
                      </a:pPr>
                      <a:r>
                        <a:rPr lang="fr-FR" sz="1600" noProof="0">
                          <a:latin typeface="+mj-lt"/>
                          <a:ea typeface="Calibri"/>
                          <a:cs typeface="Times New Roman"/>
                        </a:rPr>
                        <a:t>1</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r-FR" sz="1600" noProof="0">
                          <a:latin typeface="+mj-lt"/>
                          <a:ea typeface="Calibri"/>
                          <a:cs typeface="Times New Roman"/>
                        </a:rPr>
                        <a:t>Projet de construction d’un port en eau profonde</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noProof="0" dirty="0">
                          <a:latin typeface="+mj-lt"/>
                          <a:ea typeface="Calibri"/>
                          <a:cs typeface="Times New Roman"/>
                        </a:rPr>
                        <a:t>4 milliards USD </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6699">
                <a:tc>
                  <a:txBody>
                    <a:bodyPr/>
                    <a:lstStyle/>
                    <a:p>
                      <a:pPr algn="ctr">
                        <a:spcAft>
                          <a:spcPts val="0"/>
                        </a:spcAft>
                      </a:pPr>
                      <a:r>
                        <a:rPr lang="fr-FR" sz="1600" noProof="0">
                          <a:latin typeface="+mj-lt"/>
                          <a:ea typeface="Calibri"/>
                          <a:cs typeface="Times New Roman"/>
                        </a:rPr>
                        <a:t>2</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kern="1200" noProof="0" dirty="0">
                          <a:solidFill>
                            <a:schemeClr val="tx1"/>
                          </a:solidFill>
                          <a:effectLst/>
                          <a:latin typeface="+mj-lt"/>
                          <a:ea typeface="+mn-ea"/>
                          <a:cs typeface="+mn-cs"/>
                        </a:rPr>
                        <a:t>Projet de recherche géologique</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noProof="0" dirty="0">
                          <a:latin typeface="+mj-lt"/>
                          <a:ea typeface="Calibri"/>
                          <a:cs typeface="Times New Roman"/>
                        </a:rPr>
                        <a:t>128 millions USD</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6699">
                <a:tc>
                  <a:txBody>
                    <a:bodyPr/>
                    <a:lstStyle/>
                    <a:p>
                      <a:pPr algn="ctr">
                        <a:spcAft>
                          <a:spcPts val="0"/>
                        </a:spcAft>
                      </a:pPr>
                      <a:r>
                        <a:rPr lang="fr-FR" sz="1600" noProof="0" dirty="0">
                          <a:latin typeface="+mj-lt"/>
                          <a:ea typeface="Calibri"/>
                          <a:cs typeface="Times New Roman"/>
                        </a:rPr>
                        <a:t>3</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kern="1200" noProof="0">
                          <a:solidFill>
                            <a:schemeClr val="tx1"/>
                          </a:solidFill>
                          <a:effectLst/>
                          <a:latin typeface="+mj-lt"/>
                          <a:ea typeface="+mn-ea"/>
                          <a:cs typeface="+mn-cs"/>
                        </a:rPr>
                        <a:t>Projet d’exploitation aurifère</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noProof="0" dirty="0">
                          <a:latin typeface="+mj-lt"/>
                          <a:ea typeface="Calibri"/>
                          <a:cs typeface="Times New Roman"/>
                        </a:rPr>
                        <a:t>A déterminer par l’investisseur</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2706">
                <a:tc>
                  <a:txBody>
                    <a:bodyPr/>
                    <a:lstStyle/>
                    <a:p>
                      <a:pPr algn="ctr">
                        <a:spcAft>
                          <a:spcPts val="0"/>
                        </a:spcAft>
                      </a:pPr>
                      <a:r>
                        <a:rPr lang="fr-FR" sz="1600" noProof="0" dirty="0">
                          <a:latin typeface="+mj-lt"/>
                          <a:ea typeface="Calibri"/>
                          <a:cs typeface="Times New Roman"/>
                        </a:rPr>
                        <a:t>4</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kern="1200" noProof="0" dirty="0">
                          <a:solidFill>
                            <a:schemeClr val="tx1"/>
                          </a:solidFill>
                          <a:effectLst/>
                          <a:latin typeface="+mj-lt"/>
                          <a:ea typeface="+mn-ea"/>
                          <a:cs typeface="+mn-cs"/>
                        </a:rPr>
                        <a:t>Projet de recherche de métaux de base </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noProof="0" dirty="0">
                          <a:latin typeface="+mj-lt"/>
                          <a:ea typeface="Calibri"/>
                          <a:cs typeface="Times New Roman"/>
                        </a:rPr>
                        <a:t>36 millions USD</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87928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F37B0E1-EAF9-42B9-AB0B-2AB530D2826E}"/>
              </a:ext>
            </a:extLst>
          </p:cNvPr>
          <p:cNvGraphicFramePr>
            <a:graphicFrameLocks noChangeAspect="1"/>
          </p:cNvGraphicFramePr>
          <p:nvPr>
            <p:custDataLst>
              <p:tags r:id="rId2"/>
            </p:custDataLst>
            <p:extLst>
              <p:ext uri="{D42A27DB-BD31-4B8C-83A1-F6EECF244321}">
                <p14:modId xmlns:p14="http://schemas.microsoft.com/office/powerpoint/2010/main" val="18156204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07" name="think-cell Slide" r:id="rId5" imgW="470" imgH="469" progId="TCLayout.ActiveDocument.1">
                  <p:embed/>
                </p:oleObj>
              </mc:Choice>
              <mc:Fallback>
                <p:oleObj name="think-cell Slide" r:id="rId5" imgW="470" imgH="469" progId="TCLayout.ActiveDocument.1">
                  <p:embed/>
                  <p:pic>
                    <p:nvPicPr>
                      <p:cNvPr id="2" name="Object 1" hidden="1">
                        <a:extLst>
                          <a:ext uri="{FF2B5EF4-FFF2-40B4-BE49-F238E27FC236}">
                            <a16:creationId xmlns:a16="http://schemas.microsoft.com/office/drawing/2014/main" id="{BF37B0E1-EAF9-42B9-AB0B-2AB530D2826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1639F12-10DF-4BE2-A9DF-ED86C9BD66F2}"/>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GB" sz="44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15" name="Picture Placeholder 14">
            <a:extLst>
              <a:ext uri="{FF2B5EF4-FFF2-40B4-BE49-F238E27FC236}">
                <a16:creationId xmlns:a16="http://schemas.microsoft.com/office/drawing/2014/main" id="{C7A54B61-8541-AB40-BD1C-F80E8A424061}"/>
              </a:ext>
            </a:extLst>
          </p:cNvPr>
          <p:cNvPicPr>
            <a:picLocks noGrp="1" noChangeAspect="1"/>
          </p:cNvPicPr>
          <p:nvPr>
            <p:ph type="pic" sz="quarter" idx="13"/>
          </p:nvPr>
        </p:nvPicPr>
        <p:blipFill>
          <a:blip r:embed="rId7"/>
          <a:stretch>
            <a:fillRect/>
          </a:stretch>
        </p:blipFill>
        <p:spPr>
          <a:xfrm>
            <a:off x="40935" y="33510"/>
            <a:ext cx="12110128" cy="6822039"/>
          </a:xfrm>
        </p:spPr>
      </p:pic>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4131129"/>
            <a:ext cx="12192000" cy="2726871"/>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tx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descr="Lower accent block for slide image">
            <a:extLst>
              <a:ext uri="{FF2B5EF4-FFF2-40B4-BE49-F238E27FC236}">
                <a16:creationId xmlns:a16="http://schemas.microsoft.com/office/drawing/2014/main" id="{D7F67FDF-D697-3249-AD21-75F6353FFBA5}"/>
              </a:ext>
            </a:extLst>
          </p:cNvPr>
          <p:cNvSpPr/>
          <p:nvPr/>
        </p:nvSpPr>
        <p:spPr>
          <a:xfrm>
            <a:off x="438912" y="4690872"/>
            <a:ext cx="73152"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4292053"/>
            <a:ext cx="6563506" cy="1311128"/>
          </a:xfrm>
        </p:spPr>
        <p:txBody>
          <a:bodyPr/>
          <a:lstStyle/>
          <a:p>
            <a:r>
              <a:rPr lang="en-GB" dirty="0"/>
              <a:t>Merci de </a:t>
            </a:r>
            <a:r>
              <a:rPr lang="en-GB" dirty="0" err="1"/>
              <a:t>votre</a:t>
            </a:r>
            <a:r>
              <a:rPr lang="en-GB" dirty="0"/>
              <a:t> attention</a:t>
            </a:r>
          </a:p>
        </p:txBody>
      </p:sp>
      <p:sp>
        <p:nvSpPr>
          <p:cNvPr id="8" name="Text Placeholder 2">
            <a:extLst>
              <a:ext uri="{FF2B5EF4-FFF2-40B4-BE49-F238E27FC236}">
                <a16:creationId xmlns:a16="http://schemas.microsoft.com/office/drawing/2014/main" id="{C27317BB-02BC-42D9-B0EA-8C6C6EE029E6}"/>
              </a:ext>
            </a:extLst>
          </p:cNvPr>
          <p:cNvSpPr txBox="1">
            <a:spLocks/>
          </p:cNvSpPr>
          <p:nvPr/>
        </p:nvSpPr>
        <p:spPr>
          <a:xfrm>
            <a:off x="1563169" y="6013130"/>
            <a:ext cx="8825659" cy="86040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hlinkClick r:id="rId8"/>
              </a:rPr>
              <a:t>www.invest.gov.gn</a:t>
            </a:r>
            <a:endParaRPr lang="en-US" b="1" dirty="0"/>
          </a:p>
          <a:p>
            <a:pPr algn="ctr"/>
            <a:r>
              <a:rPr lang="en-US" b="1" dirty="0">
                <a:hlinkClick r:id="rId9"/>
              </a:rPr>
              <a:t>www.mines.gov.gn</a:t>
            </a:r>
            <a:r>
              <a:rPr lang="en-US" b="1" dirty="0"/>
              <a:t> </a:t>
            </a:r>
          </a:p>
          <a:p>
            <a:pPr marL="0" indent="0" algn="ctr">
              <a:buNone/>
            </a:pPr>
            <a:endParaRPr lang="en-US" b="1" dirty="0">
              <a:solidFill>
                <a:schemeClr val="bg2"/>
              </a:solidFill>
            </a:endParaRPr>
          </a:p>
        </p:txBody>
      </p:sp>
      <p:pic>
        <p:nvPicPr>
          <p:cNvPr id="9" name="Picture 8">
            <a:extLst>
              <a:ext uri="{FF2B5EF4-FFF2-40B4-BE49-F238E27FC236}">
                <a16:creationId xmlns:a16="http://schemas.microsoft.com/office/drawing/2014/main" id="{F5D28204-5683-42AA-A48B-74604DE1A95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466" b="90354" l="9851" r="89851">
                        <a14:foregroundMark x1="40000" y1="51768" x2="40000" y2="51768"/>
                        <a14:foregroundMark x1="40000" y1="51768" x2="40000" y2="51768"/>
                        <a14:foregroundMark x1="39403" y1="42765" x2="39403" y2="42765"/>
                        <a14:foregroundMark x1="45373" y1="38585" x2="45373" y2="38585"/>
                        <a14:foregroundMark x1="45970" y1="32476" x2="45970" y2="32476"/>
                        <a14:foregroundMark x1="40597" y1="24116" x2="40597" y2="24116"/>
                        <a14:foregroundMark x1="54030" y1="22830" x2="54030" y2="22830"/>
                        <a14:foregroundMark x1="63284" y1="32476" x2="63284" y2="32476"/>
                        <a14:foregroundMark x1="57313" y1="41158" x2="57313" y2="41158"/>
                        <a14:foregroundMark x1="50746" y1="38907" x2="50746" y2="38907"/>
                        <a14:foregroundMark x1="60299" y1="40193" x2="60299" y2="40193"/>
                        <a14:foregroundMark x1="59403" y1="52412" x2="59403" y2="52412"/>
                        <a14:foregroundMark x1="49552" y1="90354" x2="49552" y2="90354"/>
                        <a14:foregroundMark x1="46269" y1="67846" x2="46269" y2="67846"/>
                        <a14:foregroundMark x1="41493" y1="39871" x2="41493" y2="39871"/>
                        <a14:foregroundMark x1="34627" y1="27331" x2="34627" y2="27331"/>
                        <a14:foregroundMark x1="50448" y1="14791" x2="50448" y2="14791"/>
                        <a14:foregroundMark x1="42985" y1="31190" x2="42985" y2="31190"/>
                        <a14:foregroundMark x1="43582" y1="51768" x2="43582" y2="51768"/>
                        <a14:foregroundMark x1="47164" y1="13505" x2="47164" y2="13505"/>
                        <a14:foregroundMark x1="43582" y1="13183" x2="43582" y2="13183"/>
                        <a14:foregroundMark x1="44776" y1="8682" x2="44776" y2="8682"/>
                        <a14:foregroundMark x1="40896" y1="7395" x2="40896" y2="7395"/>
                        <a14:foregroundMark x1="37910" y1="6431" x2="37910" y2="6431"/>
                        <a14:foregroundMark x1="37910" y1="6431" x2="37910" y2="6431"/>
                        <a14:foregroundMark x1="37910" y1="6431" x2="37910" y2="6431"/>
                        <a14:foregroundMark x1="57612" y1="8039" x2="57612" y2="8039"/>
                        <a14:foregroundMark x1="57015" y1="8039" x2="57015" y2="8039"/>
                        <a14:foregroundMark x1="54627" y1="9968" x2="54627" y2="9968"/>
                        <a14:foregroundMark x1="42090" y1="44051" x2="42090" y2="44051"/>
                        <a14:foregroundMark x1="62687" y1="5466" x2="62687" y2="5466"/>
                        <a14:foregroundMark x1="64776" y1="5788" x2="64776" y2="5788"/>
                        <a14:foregroundMark x1="66866" y1="5466" x2="66866" y2="5466"/>
                        <a14:foregroundMark x1="34627" y1="5466" x2="34627" y2="5466"/>
                        <a14:foregroundMark x1="35821" y1="6431" x2="35821" y2="6431"/>
                        <a14:foregroundMark x1="17910" y1="50804" x2="17910" y2="50804"/>
                        <a14:foregroundMark x1="39403" y1="55305" x2="39403" y2="55305"/>
                      </a14:backgroundRemoval>
                    </a14:imgEffect>
                  </a14:imgLayer>
                </a14:imgProps>
              </a:ext>
            </a:extLst>
          </a:blip>
          <a:stretch>
            <a:fillRect/>
          </a:stretch>
        </p:blipFill>
        <p:spPr>
          <a:xfrm>
            <a:off x="10122795" y="0"/>
            <a:ext cx="2325576" cy="2158967"/>
          </a:xfrm>
          <a:prstGeom prst="rect">
            <a:avLst/>
          </a:prstGeom>
        </p:spPr>
      </p:pic>
    </p:spTree>
    <p:extLst>
      <p:ext uri="{BB962C8B-B14F-4D97-AF65-F5344CB8AC3E}">
        <p14:creationId xmlns:p14="http://schemas.microsoft.com/office/powerpoint/2010/main" val="308218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FD933F4-9E79-4C0A-AB63-71E0FD2A94B8}"/>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51" name="think-cell Slide" r:id="rId5" imgW="470" imgH="469" progId="TCLayout.ActiveDocument.1">
                  <p:embed/>
                </p:oleObj>
              </mc:Choice>
              <mc:Fallback>
                <p:oleObj name="think-cell Slide" r:id="rId5" imgW="470" imgH="469" progId="TCLayout.ActiveDocument.1">
                  <p:embed/>
                  <p:pic>
                    <p:nvPicPr>
                      <p:cNvPr id="4" name="Object 3" hidden="1">
                        <a:extLst>
                          <a:ext uri="{FF2B5EF4-FFF2-40B4-BE49-F238E27FC236}">
                            <a16:creationId xmlns:a16="http://schemas.microsoft.com/office/drawing/2014/main" id="{5FD933F4-9E79-4C0A-AB63-71E0FD2A94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326A60E-DEA1-4B4B-BDE6-F04311410F9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4200"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DC04CA36-9318-4A11-93CE-B7E860FE76DF}"/>
              </a:ext>
            </a:extLst>
          </p:cNvPr>
          <p:cNvSpPr>
            <a:spLocks noGrp="1"/>
          </p:cNvSpPr>
          <p:nvPr>
            <p:ph type="title"/>
          </p:nvPr>
        </p:nvSpPr>
        <p:spPr>
          <a:xfrm>
            <a:off x="646111" y="452718"/>
            <a:ext cx="9404723" cy="1400530"/>
          </a:xfrm>
        </p:spPr>
        <p:txBody>
          <a:bodyPr/>
          <a:lstStyle/>
          <a:p>
            <a:r>
              <a:rPr lang="en-US" b="1" dirty="0"/>
              <a:t>Plan</a:t>
            </a:r>
          </a:p>
        </p:txBody>
      </p:sp>
      <p:sp>
        <p:nvSpPr>
          <p:cNvPr id="3" name="Content Placeholder 2">
            <a:extLst>
              <a:ext uri="{FF2B5EF4-FFF2-40B4-BE49-F238E27FC236}">
                <a16:creationId xmlns:a16="http://schemas.microsoft.com/office/drawing/2014/main" id="{19BAA13E-4F44-48E6-AFDD-9C2DC997AED3}"/>
              </a:ext>
            </a:extLst>
          </p:cNvPr>
          <p:cNvSpPr>
            <a:spLocks noGrp="1"/>
          </p:cNvSpPr>
          <p:nvPr>
            <p:ph idx="1"/>
          </p:nvPr>
        </p:nvSpPr>
        <p:spPr/>
        <p:txBody>
          <a:bodyPr>
            <a:normAutofit/>
          </a:bodyPr>
          <a:lstStyle/>
          <a:p>
            <a:pPr lvl="1"/>
            <a:r>
              <a:rPr lang="fr-FR" sz="2800" dirty="0"/>
              <a:t>Présentation générale</a:t>
            </a:r>
          </a:p>
          <a:p>
            <a:pPr lvl="1"/>
            <a:r>
              <a:rPr lang="fr-FR" sz="2800" dirty="0"/>
              <a:t>Ressources minières uniques au monde</a:t>
            </a:r>
          </a:p>
          <a:p>
            <a:pPr lvl="1"/>
            <a:r>
              <a:rPr lang="fr-FR" sz="2800" dirty="0"/>
              <a:t>Un environnement minier solide et stable</a:t>
            </a:r>
          </a:p>
          <a:p>
            <a:pPr lvl="1"/>
            <a:r>
              <a:rPr lang="fr-FR" sz="2800" dirty="0"/>
              <a:t>Un secteur minier en pleine transformation</a:t>
            </a:r>
          </a:p>
          <a:p>
            <a:pPr lvl="1"/>
            <a:r>
              <a:rPr lang="fr-FR" sz="2800" dirty="0"/>
              <a:t>Opportunités d’investissement </a:t>
            </a:r>
          </a:p>
          <a:p>
            <a:pPr lvl="1"/>
            <a:endParaRPr lang="fr-FR" sz="2800" dirty="0"/>
          </a:p>
        </p:txBody>
      </p:sp>
    </p:spTree>
    <p:extLst>
      <p:ext uri="{BB962C8B-B14F-4D97-AF65-F5344CB8AC3E}">
        <p14:creationId xmlns:p14="http://schemas.microsoft.com/office/powerpoint/2010/main" val="2414697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54671E8-FD53-4943-AA19-857680B2D459}"/>
              </a:ext>
            </a:extLst>
          </p:cNvPr>
          <p:cNvGraphicFramePr>
            <a:graphicFrameLocks noChangeAspect="1"/>
          </p:cNvGraphicFramePr>
          <p:nvPr>
            <p:custDataLst>
              <p:tags r:id="rId2"/>
            </p:custDataLst>
            <p:extLst>
              <p:ext uri="{D42A27DB-BD31-4B8C-83A1-F6EECF244321}">
                <p14:modId xmlns:p14="http://schemas.microsoft.com/office/powerpoint/2010/main" val="4192775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9" name="think-cell Slide" r:id="rId5" imgW="470" imgH="469" progId="TCLayout.ActiveDocument.1">
                  <p:embed/>
                </p:oleObj>
              </mc:Choice>
              <mc:Fallback>
                <p:oleObj name="think-cell Slide" r:id="rId5" imgW="470" imgH="469" progId="TCLayout.ActiveDocument.1">
                  <p:embed/>
                  <p:pic>
                    <p:nvPicPr>
                      <p:cNvPr id="2" name="Object 1" hidden="1">
                        <a:extLst>
                          <a:ext uri="{FF2B5EF4-FFF2-40B4-BE49-F238E27FC236}">
                            <a16:creationId xmlns:a16="http://schemas.microsoft.com/office/drawing/2014/main" id="{354671E8-FD53-4943-AA19-857680B2D45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31520F8-DC57-4EF1-B20F-312356586A33}"/>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8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18" name="Picture Placeholder 17">
            <a:extLst>
              <a:ext uri="{FF2B5EF4-FFF2-40B4-BE49-F238E27FC236}">
                <a16:creationId xmlns:a16="http://schemas.microsoft.com/office/drawing/2014/main" id="{04651C38-FC54-400F-A9F3-B49EC4829A8A}"/>
              </a:ext>
            </a:extLst>
          </p:cNvPr>
          <p:cNvPicPr>
            <a:picLocks noGrp="1" noChangeAspect="1"/>
          </p:cNvPicPr>
          <p:nvPr>
            <p:ph type="pic" sz="quarter" idx="11"/>
          </p:nvPr>
        </p:nvPicPr>
        <p:blipFill rotWithShape="1">
          <a:blip r:embed="rId7"/>
          <a:srcRect t="5022" b="3743"/>
          <a:stretch/>
        </p:blipFill>
        <p:spPr>
          <a:xfrm>
            <a:off x="0" y="178904"/>
            <a:ext cx="12192000" cy="6500192"/>
          </a:xfrm>
        </p:spPr>
      </p:pic>
      <p:sp>
        <p:nvSpPr>
          <p:cNvPr id="11" name="Rectangle 10" descr="Title accent block">
            <a:extLst>
              <a:ext uri="{FF2B5EF4-FFF2-40B4-BE49-F238E27FC236}">
                <a16:creationId xmlns:a16="http://schemas.microsoft.com/office/drawing/2014/main" id="{DF754616-DC65-1841-9419-6C0DCBEB6DFB}"/>
              </a:ext>
            </a:extLst>
          </p:cNvPr>
          <p:cNvSpPr/>
          <p:nvPr/>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508000" y="4568892"/>
            <a:ext cx="9666514" cy="1686720"/>
          </a:xfrm>
        </p:spPr>
        <p:txBody>
          <a:bodyPr/>
          <a:lstStyle/>
          <a:p>
            <a:r>
              <a:rPr lang="en-US" dirty="0" err="1">
                <a:solidFill>
                  <a:schemeClr val="tx1"/>
                </a:solidFill>
              </a:rPr>
              <a:t>Présentation</a:t>
            </a:r>
            <a:r>
              <a:rPr lang="en-US" dirty="0">
                <a:solidFill>
                  <a:schemeClr val="tx1"/>
                </a:solidFill>
              </a:rPr>
              <a:t> </a:t>
            </a:r>
            <a:r>
              <a:rPr lang="en-US" dirty="0" err="1">
                <a:solidFill>
                  <a:schemeClr val="tx1"/>
                </a:solidFill>
              </a:rPr>
              <a:t>générale</a:t>
            </a:r>
            <a:endParaRPr lang="en-GB" dirty="0">
              <a:solidFill>
                <a:schemeClr val="tx1"/>
              </a:solidFill>
            </a:endParaRPr>
          </a:p>
        </p:txBody>
      </p:sp>
      <p:sp>
        <p:nvSpPr>
          <p:cNvPr id="9" name="Rectangle 8" descr="Slide number background block">
            <a:extLst>
              <a:ext uri="{FF2B5EF4-FFF2-40B4-BE49-F238E27FC236}">
                <a16:creationId xmlns:a16="http://schemas.microsoft.com/office/drawing/2014/main" id="{AC2B5667-FA20-49C2-A3CD-B275BB41F618}"/>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C1F153D4-F9C1-4295-8CB0-BFC0E94D4C64}"/>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3</a:t>
            </a:fld>
            <a:endParaRPr lang="en-GB" b="1" dirty="0">
              <a:solidFill>
                <a:schemeClr val="bg1"/>
              </a:solidFill>
            </a:endParaRPr>
          </a:p>
        </p:txBody>
      </p:sp>
    </p:spTree>
    <p:extLst>
      <p:ext uri="{BB962C8B-B14F-4D97-AF65-F5344CB8AC3E}">
        <p14:creationId xmlns:p14="http://schemas.microsoft.com/office/powerpoint/2010/main" val="3910695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56AA637-AABF-440A-BE31-5A6D53FEBB92}"/>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13" name="think-cell Slide" r:id="rId5" imgW="470" imgH="469" progId="TCLayout.ActiveDocument.1">
                  <p:embed/>
                </p:oleObj>
              </mc:Choice>
              <mc:Fallback>
                <p:oleObj name="think-cell Slide" r:id="rId5" imgW="470" imgH="469" progId="TCLayout.ActiveDocument.1">
                  <p:embed/>
                  <p:pic>
                    <p:nvPicPr>
                      <p:cNvPr id="5" name="Object 4" hidden="1">
                        <a:extLst>
                          <a:ext uri="{FF2B5EF4-FFF2-40B4-BE49-F238E27FC236}">
                            <a16:creationId xmlns:a16="http://schemas.microsoft.com/office/drawing/2014/main" id="{756AA637-AABF-440A-BE31-5A6D53FEBB9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9C8BC4B3-D340-484F-8F32-324B26107A7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4200" b="1"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46C3BA3C-4854-40A9-8432-845A96565CFD}"/>
              </a:ext>
            </a:extLst>
          </p:cNvPr>
          <p:cNvSpPr>
            <a:spLocks noGrp="1"/>
          </p:cNvSpPr>
          <p:nvPr>
            <p:ph type="title"/>
          </p:nvPr>
        </p:nvSpPr>
        <p:spPr/>
        <p:txBody>
          <a:bodyPr/>
          <a:lstStyle/>
          <a:p>
            <a:r>
              <a:rPr lang="en-US" b="1" dirty="0" err="1"/>
              <a:t>Présentation</a:t>
            </a:r>
            <a:r>
              <a:rPr lang="en-US" b="1" dirty="0"/>
              <a:t> </a:t>
            </a:r>
            <a:r>
              <a:rPr lang="en-US" b="1" dirty="0" err="1"/>
              <a:t>générale</a:t>
            </a:r>
            <a:endParaRPr lang="en-US" b="1" dirty="0"/>
          </a:p>
        </p:txBody>
      </p:sp>
      <p:sp>
        <p:nvSpPr>
          <p:cNvPr id="3" name="Content Placeholder 2">
            <a:extLst>
              <a:ext uri="{FF2B5EF4-FFF2-40B4-BE49-F238E27FC236}">
                <a16:creationId xmlns:a16="http://schemas.microsoft.com/office/drawing/2014/main" id="{199634E4-BD44-448A-8026-7ED5BB8E50D3}"/>
              </a:ext>
            </a:extLst>
          </p:cNvPr>
          <p:cNvSpPr>
            <a:spLocks noGrp="1"/>
          </p:cNvSpPr>
          <p:nvPr>
            <p:ph idx="1"/>
          </p:nvPr>
        </p:nvSpPr>
        <p:spPr>
          <a:xfrm>
            <a:off x="646111" y="1528933"/>
            <a:ext cx="5996254" cy="4585930"/>
          </a:xfrm>
        </p:spPr>
        <p:txBody>
          <a:bodyPr>
            <a:normAutofit/>
          </a:bodyPr>
          <a:lstStyle/>
          <a:p>
            <a:pPr>
              <a:buFont typeface="Wingdings" panose="05000000000000000000" pitchFamily="2" charset="2"/>
              <a:buChar char="Ø"/>
            </a:pPr>
            <a:r>
              <a:rPr lang="fr-FR" dirty="0"/>
              <a:t>Superficie : 245.857 Km²</a:t>
            </a:r>
          </a:p>
          <a:p>
            <a:pPr>
              <a:buFont typeface="Wingdings" panose="05000000000000000000" pitchFamily="2" charset="2"/>
              <a:buChar char="Ø"/>
            </a:pPr>
            <a:r>
              <a:rPr lang="fr-FR" dirty="0"/>
              <a:t>Population : 12 millions d’habitants</a:t>
            </a:r>
          </a:p>
          <a:p>
            <a:pPr>
              <a:buFont typeface="Wingdings" panose="05000000000000000000" pitchFamily="2" charset="2"/>
              <a:buChar char="Ø"/>
            </a:pPr>
            <a:r>
              <a:rPr lang="fr-FR" dirty="0"/>
              <a:t>Taux de croissance parmi les plus élevés au monde : 9,9% en moyenne depuis 2016 (FMI)</a:t>
            </a:r>
          </a:p>
          <a:p>
            <a:pPr>
              <a:buFont typeface="Wingdings" panose="05000000000000000000" pitchFamily="2" charset="2"/>
              <a:buChar char="Ø"/>
            </a:pPr>
            <a:r>
              <a:rPr lang="en-US" dirty="0"/>
              <a:t>Progression de 27 places au Doing Business de la Banque </a:t>
            </a:r>
            <a:r>
              <a:rPr lang="en-US" dirty="0" err="1"/>
              <a:t>Mondiale</a:t>
            </a:r>
            <a:r>
              <a:rPr lang="en-US" dirty="0"/>
              <a:t> </a:t>
            </a:r>
            <a:r>
              <a:rPr lang="en-US" dirty="0" err="1"/>
              <a:t>en</a:t>
            </a:r>
            <a:r>
              <a:rPr lang="en-US" dirty="0"/>
              <a:t> 7 </a:t>
            </a:r>
            <a:r>
              <a:rPr lang="en-US" dirty="0" err="1"/>
              <a:t>ans</a:t>
            </a:r>
            <a:endParaRPr lang="en-US" dirty="0"/>
          </a:p>
          <a:p>
            <a:pPr lvl="0">
              <a:buFont typeface="Wingdings" panose="05000000000000000000" pitchFamily="2" charset="2"/>
              <a:buChar char="Ø"/>
            </a:pPr>
            <a:r>
              <a:rPr lang="fr-FR" dirty="0"/>
              <a:t>Mobilisation de plus de $21 milliards USD au Groupe Consultatif du PNDES pour 2016-2020</a:t>
            </a:r>
            <a:endParaRPr lang="en-US" dirty="0"/>
          </a:p>
          <a:p>
            <a:pPr lvl="0">
              <a:buFont typeface="Wingdings" panose="05000000000000000000" pitchFamily="2" charset="2"/>
              <a:buChar char="Ø"/>
            </a:pPr>
            <a:r>
              <a:rPr lang="fr-FR" dirty="0"/>
              <a:t>Accord cadre Guinée–Chine : 20 milliards USD sur 20 ans pour le financement des infrastructures</a:t>
            </a:r>
            <a:endParaRPr lang="en-US" dirty="0"/>
          </a:p>
          <a:p>
            <a:pPr>
              <a:buFont typeface="Wingdings" panose="05000000000000000000" pitchFamily="2" charset="2"/>
              <a:buChar char="Ø"/>
            </a:pPr>
            <a:endParaRPr lang="en-US" dirty="0"/>
          </a:p>
        </p:txBody>
      </p:sp>
      <p:sp>
        <p:nvSpPr>
          <p:cNvPr id="4" name="Slide Number Placeholder 3">
            <a:extLst>
              <a:ext uri="{FF2B5EF4-FFF2-40B4-BE49-F238E27FC236}">
                <a16:creationId xmlns:a16="http://schemas.microsoft.com/office/drawing/2014/main" id="{B15A807C-4E90-4B40-9746-4065593C90F2}"/>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18" name="Picture 17" descr="Presentation de la guinee Guinee expo 2020  - GuinÃ©e Expo 2020">
            <a:extLst>
              <a:ext uri="{FF2B5EF4-FFF2-40B4-BE49-F238E27FC236}">
                <a16:creationId xmlns:a16="http://schemas.microsoft.com/office/drawing/2014/main" id="{0C184765-D41C-4DC7-9904-675EA8CE1E4C}"/>
              </a:ext>
            </a:extLst>
          </p:cNvPr>
          <p:cNvPicPr/>
          <p:nvPr/>
        </p:nvPicPr>
        <p:blipFill rotWithShape="1">
          <a:blip r:embed="rId7">
            <a:extLst>
              <a:ext uri="{BEBA8EAE-BF5A-486C-A8C5-ECC9F3942E4B}">
                <a14:imgProps xmlns:a14="http://schemas.microsoft.com/office/drawing/2010/main">
                  <a14:imgLayer r:embed="rId8">
                    <a14:imgEffect>
                      <a14:backgroundRemoval t="2892" b="97470" l="2607" r="97867">
                        <a14:foregroundMark x1="40047" y1="3012" x2="40047" y2="3012"/>
                        <a14:foregroundMark x1="39573" y1="5060" x2="39573" y2="5060"/>
                        <a14:foregroundMark x1="43009" y1="4819" x2="43009" y2="4819"/>
                        <a14:foregroundMark x1="39573" y1="8072" x2="39573" y2="8072"/>
                        <a14:foregroundMark x1="90166" y1="30120" x2="90166" y2="30120"/>
                        <a14:foregroundMark x1="95498" y1="43373" x2="95498" y2="43373"/>
                        <a14:foregroundMark x1="95498" y1="50241" x2="95498" y2="50241"/>
                        <a14:foregroundMark x1="94431" y1="58313" x2="94431" y2="58313"/>
                        <a14:foregroundMark x1="91943" y1="63855" x2="91943" y2="63855"/>
                        <a14:foregroundMark x1="93009" y1="67229" x2="93009" y2="67229"/>
                        <a14:foregroundMark x1="86019" y1="79639" x2="86019" y2="79639"/>
                        <a14:foregroundMark x1="72986" y1="90361" x2="72986" y2="90361"/>
                        <a14:foregroundMark x1="68957" y1="92530" x2="68957" y2="92530"/>
                        <a14:foregroundMark x1="57820" y1="96386" x2="57820" y2="96386"/>
                        <a14:foregroundMark x1="49052" y1="96627" x2="49052" y2="96627"/>
                        <a14:foregroundMark x1="11137" y1="73253" x2="11137" y2="73253"/>
                        <a14:foregroundMark x1="6043" y1="64458" x2="6043" y2="64458"/>
                        <a14:foregroundMark x1="51540" y1="97108" x2="51540" y2="97108"/>
                        <a14:foregroundMark x1="53791" y1="97470" x2="53791" y2="97470"/>
                        <a14:foregroundMark x1="11374" y1="76386" x2="11374" y2="76386"/>
                        <a14:foregroundMark x1="3791" y1="58795" x2="3791" y2="58795"/>
                        <a14:foregroundMark x1="3436" y1="57108" x2="3436" y2="57108"/>
                        <a14:foregroundMark x1="3081" y1="51325" x2="3081" y2="51325"/>
                        <a14:foregroundMark x1="2844" y1="51687" x2="2844" y2="51687"/>
                        <a14:foregroundMark x1="2844" y1="50241" x2="2844" y2="50241"/>
                        <a14:foregroundMark x1="2607" y1="51084" x2="2607" y2="51084"/>
                        <a14:foregroundMark x1="2725" y1="49157" x2="2725" y2="49157"/>
                        <a14:foregroundMark x1="2725" y1="46867" x2="2725" y2="46867"/>
                        <a14:foregroundMark x1="2844" y1="47831" x2="2844" y2="47831"/>
                        <a14:foregroundMark x1="2725" y1="45301" x2="2725" y2="45301"/>
                        <a14:foregroundMark x1="2962" y1="43735" x2="2962" y2="43735"/>
                        <a14:foregroundMark x1="3318" y1="41928" x2="3318" y2="41928"/>
                        <a14:foregroundMark x1="2962" y1="43133" x2="2962" y2="43133"/>
                        <a14:foregroundMark x1="3199" y1="41566" x2="3199" y2="41566"/>
                        <a14:foregroundMark x1="3555" y1="39880" x2="3555" y2="39880"/>
                        <a14:foregroundMark x1="3791" y1="39157" x2="3791" y2="39157"/>
                        <a14:foregroundMark x1="4147" y1="37711" x2="4147" y2="37711"/>
                        <a14:foregroundMark x1="4621" y1="36386" x2="4621" y2="36386"/>
                        <a14:foregroundMark x1="4502" y1="36988" x2="4502" y2="36988"/>
                        <a14:foregroundMark x1="4621" y1="35904" x2="4621" y2="35904"/>
                        <a14:foregroundMark x1="4976" y1="34940" x2="4976" y2="34940"/>
                        <a14:foregroundMark x1="79384" y1="87952" x2="79384" y2="87952"/>
                        <a14:foregroundMark x1="85900" y1="81205" x2="85900" y2="81205"/>
                        <a14:foregroundMark x1="88270" y1="78434" x2="88270" y2="78434"/>
                        <a14:foregroundMark x1="92417" y1="72048" x2="92417" y2="72048"/>
                        <a14:foregroundMark x1="93483" y1="69759" x2="93483" y2="69759"/>
                        <a14:foregroundMark x1="92536" y1="71566" x2="92536" y2="71566"/>
                        <a14:foregroundMark x1="93009" y1="70964" x2="93009" y2="70964"/>
                        <a14:foregroundMark x1="93957" y1="69157" x2="93957" y2="69157"/>
                        <a14:foregroundMark x1="91469" y1="73855" x2="91469" y2="73855"/>
                        <a14:foregroundMark x1="94194" y1="68193" x2="94194" y2="68193"/>
                        <a14:foregroundMark x1="94787" y1="66386" x2="94787" y2="66386"/>
                        <a14:foregroundMark x1="95261" y1="64578" x2="95261" y2="64578"/>
                        <a14:foregroundMark x1="95498" y1="62771" x2="95498" y2="62771"/>
                        <a14:foregroundMark x1="95498" y1="64337" x2="95498" y2="64337"/>
                        <a14:foregroundMark x1="96209" y1="62530" x2="96209" y2="62530"/>
                        <a14:foregroundMark x1="96445" y1="60964" x2="96445" y2="60964"/>
                        <a14:foregroundMark x1="96801" y1="59277" x2="96801" y2="59277"/>
                        <a14:foregroundMark x1="96801" y1="56627" x2="96801" y2="56627"/>
                        <a14:foregroundMark x1="96801" y1="57711" x2="96801" y2="57711"/>
                        <a14:foregroundMark x1="96801" y1="58434" x2="96801" y2="58434"/>
                        <a14:foregroundMark x1="97038" y1="56386" x2="97038" y2="56386"/>
                        <a14:foregroundMark x1="97038" y1="54819" x2="97038" y2="54819"/>
                        <a14:foregroundMark x1="97275" y1="55060" x2="97275" y2="55060"/>
                        <a14:foregroundMark x1="97275" y1="55663" x2="97275" y2="55663"/>
                        <a14:foregroundMark x1="97038" y1="54578" x2="97038" y2="54578"/>
                        <a14:foregroundMark x1="97275" y1="53494" x2="97275" y2="53494"/>
                        <a14:foregroundMark x1="97275" y1="51084" x2="97275" y2="51084"/>
                        <a14:foregroundMark x1="97275" y1="52410" x2="97275" y2="52410"/>
                        <a14:foregroundMark x1="97275" y1="51084" x2="97275" y2="51084"/>
                        <a14:foregroundMark x1="97275" y1="50843" x2="97275" y2="50843"/>
                        <a14:foregroundMark x1="97867" y1="50241" x2="97867" y2="50241"/>
                      </a14:backgroundRemoval>
                    </a14:imgEffect>
                  </a14:imgLayer>
                </a14:imgProps>
              </a:ext>
              <a:ext uri="{28A0092B-C50C-407E-A947-70E740481C1C}">
                <a14:useLocalDpi xmlns:a14="http://schemas.microsoft.com/office/drawing/2010/main" val="0"/>
              </a:ext>
            </a:extLst>
          </a:blip>
          <a:srcRect/>
          <a:stretch/>
        </p:blipFill>
        <p:spPr bwMode="auto">
          <a:xfrm>
            <a:off x="6642365" y="1124803"/>
            <a:ext cx="5073650" cy="4990060"/>
          </a:xfrm>
          <a:prstGeom prst="rect">
            <a:avLst/>
          </a:prstGeom>
          <a:noFill/>
          <a:ln>
            <a:noFill/>
          </a:ln>
        </p:spPr>
      </p:pic>
    </p:spTree>
    <p:extLst>
      <p:ext uri="{BB962C8B-B14F-4D97-AF65-F5344CB8AC3E}">
        <p14:creationId xmlns:p14="http://schemas.microsoft.com/office/powerpoint/2010/main" val="3769284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54671E8-FD53-4943-AA19-857680B2D459}"/>
              </a:ext>
            </a:extLst>
          </p:cNvPr>
          <p:cNvGraphicFramePr>
            <a:graphicFrameLocks noChangeAspect="1"/>
          </p:cNvGraphicFramePr>
          <p:nvPr>
            <p:custDataLst>
              <p:tags r:id="rId2"/>
            </p:custDataLst>
            <p:extLst>
              <p:ext uri="{D42A27DB-BD31-4B8C-83A1-F6EECF244321}">
                <p14:modId xmlns:p14="http://schemas.microsoft.com/office/powerpoint/2010/main" val="36848915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7" name="think-cell Slide" r:id="rId5" imgW="470" imgH="469" progId="TCLayout.ActiveDocument.1">
                  <p:embed/>
                </p:oleObj>
              </mc:Choice>
              <mc:Fallback>
                <p:oleObj name="think-cell Slide" r:id="rId5" imgW="470" imgH="469" progId="TCLayout.ActiveDocument.1">
                  <p:embed/>
                  <p:pic>
                    <p:nvPicPr>
                      <p:cNvPr id="2" name="Object 1" hidden="1">
                        <a:extLst>
                          <a:ext uri="{FF2B5EF4-FFF2-40B4-BE49-F238E27FC236}">
                            <a16:creationId xmlns:a16="http://schemas.microsoft.com/office/drawing/2014/main" id="{354671E8-FD53-4943-AA19-857680B2D45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31520F8-DC57-4EF1-B20F-312356586A33}"/>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8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18" name="Picture Placeholder 17">
            <a:extLst>
              <a:ext uri="{FF2B5EF4-FFF2-40B4-BE49-F238E27FC236}">
                <a16:creationId xmlns:a16="http://schemas.microsoft.com/office/drawing/2014/main" id="{04651C38-FC54-400F-A9F3-B49EC4829A8A}"/>
              </a:ext>
            </a:extLst>
          </p:cNvPr>
          <p:cNvPicPr>
            <a:picLocks noGrp="1" noChangeAspect="1"/>
          </p:cNvPicPr>
          <p:nvPr>
            <p:ph type="pic" sz="quarter" idx="11"/>
          </p:nvPr>
        </p:nvPicPr>
        <p:blipFill>
          <a:blip r:embed="rId7"/>
          <a:stretch>
            <a:fillRect/>
          </a:stretch>
        </p:blipFill>
        <p:spPr>
          <a:xfrm>
            <a:off x="0" y="1"/>
            <a:ext cx="12192000" cy="6991350"/>
          </a:xfrm>
        </p:spPr>
      </p:pic>
      <p:sp>
        <p:nvSpPr>
          <p:cNvPr id="11" name="Rectangle 10" descr="Title accent block">
            <a:extLst>
              <a:ext uri="{FF2B5EF4-FFF2-40B4-BE49-F238E27FC236}">
                <a16:creationId xmlns:a16="http://schemas.microsoft.com/office/drawing/2014/main" id="{DF754616-DC65-1841-9419-6C0DCBEB6DFB}"/>
              </a:ext>
            </a:extLst>
          </p:cNvPr>
          <p:cNvSpPr/>
          <p:nvPr/>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507999" y="4568892"/>
            <a:ext cx="10087429" cy="1686720"/>
          </a:xfrm>
        </p:spPr>
        <p:txBody>
          <a:bodyPr/>
          <a:lstStyle/>
          <a:p>
            <a:r>
              <a:rPr lang="en-US" dirty="0"/>
              <a:t>Des </a:t>
            </a:r>
            <a:r>
              <a:rPr lang="en-US" dirty="0" err="1"/>
              <a:t>ressources</a:t>
            </a:r>
            <a:r>
              <a:rPr lang="en-US" dirty="0"/>
              <a:t> </a:t>
            </a:r>
            <a:r>
              <a:rPr lang="en-US" dirty="0" err="1"/>
              <a:t>uniques</a:t>
            </a:r>
            <a:r>
              <a:rPr lang="en-US" dirty="0"/>
              <a:t> au monde</a:t>
            </a:r>
            <a:endParaRPr lang="en-GB" dirty="0"/>
          </a:p>
        </p:txBody>
      </p:sp>
      <p:sp>
        <p:nvSpPr>
          <p:cNvPr id="9" name="Rectangle 8" descr="Slide number background block">
            <a:extLst>
              <a:ext uri="{FF2B5EF4-FFF2-40B4-BE49-F238E27FC236}">
                <a16:creationId xmlns:a16="http://schemas.microsoft.com/office/drawing/2014/main" id="{AC2B5667-FA20-49C2-A3CD-B275BB41F618}"/>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C1F153D4-F9C1-4295-8CB0-BFC0E94D4C64}"/>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5</a:t>
            </a:fld>
            <a:endParaRPr lang="en-GB" b="1" dirty="0">
              <a:solidFill>
                <a:schemeClr val="bg1"/>
              </a:solidFill>
            </a:endParaRPr>
          </a:p>
        </p:txBody>
      </p:sp>
    </p:spTree>
    <p:extLst>
      <p:ext uri="{BB962C8B-B14F-4D97-AF65-F5344CB8AC3E}">
        <p14:creationId xmlns:p14="http://schemas.microsoft.com/office/powerpoint/2010/main" val="1576984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5269450-CD9B-4757-9579-877FE009096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9" name="think-cell Slide" r:id="rId5" imgW="470" imgH="469" progId="TCLayout.ActiveDocument.1">
                  <p:embed/>
                </p:oleObj>
              </mc:Choice>
              <mc:Fallback>
                <p:oleObj name="think-cell Slide" r:id="rId5" imgW="470" imgH="469" progId="TCLayout.ActiveDocument.1">
                  <p:embed/>
                  <p:pic>
                    <p:nvPicPr>
                      <p:cNvPr id="5" name="Object 4" hidden="1">
                        <a:extLst>
                          <a:ext uri="{FF2B5EF4-FFF2-40B4-BE49-F238E27FC236}">
                            <a16:creationId xmlns:a16="http://schemas.microsoft.com/office/drawing/2014/main" id="{65269450-CD9B-4757-9579-877FE009096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494138F-5A22-4F9E-B106-DA3B3F86B58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600" b="1"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FAA2E682-4015-48B5-9CFE-4B165A9BB956}"/>
              </a:ext>
            </a:extLst>
          </p:cNvPr>
          <p:cNvSpPr>
            <a:spLocks noGrp="1"/>
          </p:cNvSpPr>
          <p:nvPr>
            <p:ph type="title"/>
          </p:nvPr>
        </p:nvSpPr>
        <p:spPr/>
        <p:txBody>
          <a:bodyPr/>
          <a:lstStyle/>
          <a:p>
            <a:r>
              <a:rPr lang="en-US" sz="3600" b="1" dirty="0" err="1"/>
              <a:t>Ressources</a:t>
            </a:r>
            <a:r>
              <a:rPr lang="en-US" sz="3600" b="1" dirty="0"/>
              <a:t> </a:t>
            </a:r>
            <a:r>
              <a:rPr lang="en-US" sz="3600" b="1" dirty="0" err="1"/>
              <a:t>minières</a:t>
            </a:r>
            <a:r>
              <a:rPr lang="en-US" sz="3600" b="1" dirty="0"/>
              <a:t> </a:t>
            </a:r>
            <a:r>
              <a:rPr lang="en-US" sz="3600" b="1" dirty="0" err="1"/>
              <a:t>uniques</a:t>
            </a:r>
            <a:r>
              <a:rPr lang="en-US" sz="3600" b="1" dirty="0"/>
              <a:t> au monde</a:t>
            </a:r>
          </a:p>
        </p:txBody>
      </p:sp>
      <p:sp>
        <p:nvSpPr>
          <p:cNvPr id="3" name="Content Placeholder 2">
            <a:extLst>
              <a:ext uri="{FF2B5EF4-FFF2-40B4-BE49-F238E27FC236}">
                <a16:creationId xmlns:a16="http://schemas.microsoft.com/office/drawing/2014/main" id="{9664CC82-0111-46DB-8BE1-0609C7BD26AB}"/>
              </a:ext>
            </a:extLst>
          </p:cNvPr>
          <p:cNvSpPr>
            <a:spLocks noGrp="1"/>
          </p:cNvSpPr>
          <p:nvPr>
            <p:ph idx="1"/>
          </p:nvPr>
        </p:nvSpPr>
        <p:spPr>
          <a:xfrm>
            <a:off x="8503920" y="1431692"/>
            <a:ext cx="2686819" cy="4199090"/>
          </a:xfrm>
        </p:spPr>
        <p:txBody>
          <a:bodyPr>
            <a:normAutofit/>
          </a:bodyPr>
          <a:lstStyle/>
          <a:p>
            <a:pPr marL="0" indent="0">
              <a:buNone/>
            </a:pPr>
            <a:r>
              <a:rPr lang="fr-FR" sz="2400" dirty="0"/>
              <a:t>La République de Guinée est reconnue mondialement pour les grandes richesses minières réparties sur toute l’étendue du territoire. </a:t>
            </a:r>
            <a:endParaRPr lang="en-US" sz="2400" dirty="0"/>
          </a:p>
        </p:txBody>
      </p:sp>
      <p:pic>
        <p:nvPicPr>
          <p:cNvPr id="9" name="Image 15">
            <a:extLst>
              <a:ext uri="{FF2B5EF4-FFF2-40B4-BE49-F238E27FC236}">
                <a16:creationId xmlns:a16="http://schemas.microsoft.com/office/drawing/2014/main" id="{1E4D27C4-1C1A-43EE-8889-7D868BAB6715}"/>
              </a:ext>
            </a:extLst>
          </p:cNvPr>
          <p:cNvPicPr/>
          <p:nvPr/>
        </p:nvPicPr>
        <p:blipFill rotWithShape="1">
          <a:blip r:embed="rId7" cstate="print">
            <a:extLst>
              <a:ext uri="{28A0092B-C50C-407E-A947-70E740481C1C}">
                <a14:useLocalDpi xmlns:a14="http://schemas.microsoft.com/office/drawing/2010/main" val="0"/>
              </a:ext>
            </a:extLst>
          </a:blip>
          <a:srcRect l="2185" t="25265" b="31503"/>
          <a:stretch/>
        </p:blipFill>
        <p:spPr bwMode="auto">
          <a:xfrm>
            <a:off x="646111" y="1431692"/>
            <a:ext cx="6801611" cy="3855925"/>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42720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5269450-CD9B-4757-9579-877FE0090961}"/>
              </a:ext>
            </a:extLst>
          </p:cNvPr>
          <p:cNvGraphicFramePr>
            <a:graphicFrameLocks noChangeAspect="1"/>
          </p:cNvGraphicFramePr>
          <p:nvPr>
            <p:custDataLst>
              <p:tags r:id="rId2"/>
            </p:custDataLst>
            <p:extLst>
              <p:ext uri="{D42A27DB-BD31-4B8C-83A1-F6EECF244321}">
                <p14:modId xmlns:p14="http://schemas.microsoft.com/office/powerpoint/2010/main" val="19691396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23" name="think-cell Slide" r:id="rId5" imgW="470" imgH="469" progId="TCLayout.ActiveDocument.1">
                  <p:embed/>
                </p:oleObj>
              </mc:Choice>
              <mc:Fallback>
                <p:oleObj name="think-cell Slide" r:id="rId5" imgW="470" imgH="469" progId="TCLayout.ActiveDocument.1">
                  <p:embed/>
                  <p:pic>
                    <p:nvPicPr>
                      <p:cNvPr id="5" name="Object 4" hidden="1">
                        <a:extLst>
                          <a:ext uri="{FF2B5EF4-FFF2-40B4-BE49-F238E27FC236}">
                            <a16:creationId xmlns:a16="http://schemas.microsoft.com/office/drawing/2014/main" id="{65269450-CD9B-4757-9579-877FE009096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494138F-5A22-4F9E-B106-DA3B3F86B58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600" b="1"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FAA2E682-4015-48B5-9CFE-4B165A9BB956}"/>
              </a:ext>
            </a:extLst>
          </p:cNvPr>
          <p:cNvSpPr>
            <a:spLocks noGrp="1"/>
          </p:cNvSpPr>
          <p:nvPr>
            <p:ph type="title"/>
          </p:nvPr>
        </p:nvSpPr>
        <p:spPr/>
        <p:txBody>
          <a:bodyPr/>
          <a:lstStyle/>
          <a:p>
            <a:r>
              <a:rPr lang="en-US" sz="3600" b="1" dirty="0" err="1"/>
              <a:t>Ressources</a:t>
            </a:r>
            <a:r>
              <a:rPr lang="en-US" sz="3600" b="1" dirty="0"/>
              <a:t> </a:t>
            </a:r>
            <a:r>
              <a:rPr lang="en-US" sz="3600" b="1" dirty="0" err="1"/>
              <a:t>minières</a:t>
            </a:r>
            <a:r>
              <a:rPr lang="en-US" sz="3600" b="1" dirty="0"/>
              <a:t> </a:t>
            </a:r>
            <a:r>
              <a:rPr lang="en-US" sz="3600" b="1" dirty="0" err="1"/>
              <a:t>uniques</a:t>
            </a:r>
            <a:r>
              <a:rPr lang="en-US" sz="3600" b="1" dirty="0"/>
              <a:t> au monde</a:t>
            </a:r>
          </a:p>
        </p:txBody>
      </p:sp>
      <p:sp>
        <p:nvSpPr>
          <p:cNvPr id="3" name="Content Placeholder 2">
            <a:extLst>
              <a:ext uri="{FF2B5EF4-FFF2-40B4-BE49-F238E27FC236}">
                <a16:creationId xmlns:a16="http://schemas.microsoft.com/office/drawing/2014/main" id="{9664CC82-0111-46DB-8BE1-0609C7BD26AB}"/>
              </a:ext>
            </a:extLst>
          </p:cNvPr>
          <p:cNvSpPr>
            <a:spLocks noGrp="1"/>
          </p:cNvSpPr>
          <p:nvPr>
            <p:ph idx="1"/>
          </p:nvPr>
        </p:nvSpPr>
        <p:spPr>
          <a:xfrm>
            <a:off x="418300" y="1722131"/>
            <a:ext cx="3873559" cy="5017690"/>
          </a:xfrm>
        </p:spPr>
        <p:txBody>
          <a:bodyPr>
            <a:normAutofit/>
          </a:bodyPr>
          <a:lstStyle/>
          <a:p>
            <a:pPr marL="0" indent="0">
              <a:buNone/>
            </a:pPr>
            <a:r>
              <a:rPr lang="fr-CA" b="1" dirty="0">
                <a:cs typeface="Century Gothic"/>
              </a:rPr>
              <a:t> </a:t>
            </a:r>
            <a:r>
              <a:rPr lang="fr-CA" b="1" dirty="0">
                <a:solidFill>
                  <a:schemeClr val="tx1"/>
                </a:solidFill>
                <a:cs typeface="Century Gothic"/>
              </a:rPr>
              <a:t>Bauxite : </a:t>
            </a:r>
          </a:p>
          <a:p>
            <a:r>
              <a:rPr lang="fr-CA" dirty="0">
                <a:solidFill>
                  <a:schemeClr val="tx1"/>
                </a:solidFill>
                <a:cs typeface="Century Gothic"/>
              </a:rPr>
              <a:t>Plus grands gisements de Bauxite au monde avec 40 milliards de tonnes (teneur supérieure à 40%) dont moins de 1% sont exploités</a:t>
            </a:r>
          </a:p>
          <a:p>
            <a:pPr marL="0" indent="0">
              <a:buNone/>
            </a:pPr>
            <a:r>
              <a:rPr lang="fr-CA" b="1" dirty="0">
                <a:solidFill>
                  <a:schemeClr val="tx1"/>
                </a:solidFill>
                <a:cs typeface="Century Gothic"/>
              </a:rPr>
              <a:t>  Fer:</a:t>
            </a:r>
          </a:p>
          <a:p>
            <a:r>
              <a:rPr lang="fr-CA" dirty="0">
                <a:solidFill>
                  <a:schemeClr val="tx1"/>
                </a:solidFill>
                <a:cs typeface="Century Gothic"/>
              </a:rPr>
              <a:t>Plus grands gisements de fer inexploités au monde avec 20 milliards de tonnes de réserve</a:t>
            </a:r>
            <a:r>
              <a:rPr lang="fr-CA" dirty="0">
                <a:solidFill>
                  <a:prstClr val="white"/>
                </a:solidFill>
                <a:cs typeface="Century Gothic"/>
              </a:rPr>
              <a:t>.</a:t>
            </a:r>
          </a:p>
        </p:txBody>
      </p:sp>
      <p:pic>
        <p:nvPicPr>
          <p:cNvPr id="8" name="Picture 7">
            <a:extLst>
              <a:ext uri="{FF2B5EF4-FFF2-40B4-BE49-F238E27FC236}">
                <a16:creationId xmlns:a16="http://schemas.microsoft.com/office/drawing/2014/main" id="{BFD67D17-8F9D-42FB-B671-899B7458F0F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91859" y="1590781"/>
            <a:ext cx="6898880" cy="4010977"/>
          </a:xfrm>
          <a:prstGeom prst="rect">
            <a:avLst/>
          </a:prstGeom>
          <a:ln>
            <a:noFill/>
          </a:ln>
          <a:effectLst>
            <a:softEdge rad="112500"/>
          </a:effectLst>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 xmlns:w="http://schemas.openxmlformats.org/wordprocessingml/2006/main" xmlns:w10="urn:schemas-microsoft-com:office:word" xmlns:v="urn:schemas-microsoft-com:vml" xmlns:o="urn:schemas-microsoft-com:office:office" xmlns:lc="http://schemas.openxmlformats.org/drawingml/2006/lockedCanvas">
                <a:solidFill>
                  <a:schemeClr val="accent1"/>
                </a:solidFill>
              </a14:hiddenFill>
            </a:ex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 xmlns:w="http://schemas.openxmlformats.org/wordprocessingml/2006/main" xmlns:w10="urn:schemas-microsoft-com:office:word" xmlns:v="urn:schemas-microsoft-com:vml" xmlns:o="urn:schemas-microsoft-com:office:office" xmlns:lc="http://schemas.openxmlformats.org/drawingml/2006/lockedCanvas" w="9525">
                <a:solidFill>
                  <a:schemeClr val="tx1"/>
                </a:solidFill>
                <a:miter lim="800000"/>
                <a:headEnd/>
                <a:tailEnd/>
              </a14:hiddenLine>
            </a:ext>
            <a:ext uri="{AF507438-7753-43e0-B8FC-AC1667EBCBE1}">
              <a14:hiddenEffect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 xmlns:w="http://schemas.openxmlformats.org/wordprocessingml/2006/main" xmlns:w10="urn:schemas-microsoft-com:office:word" xmlns:v="urn:schemas-microsoft-com:vml" xmlns:o="urn:schemas-microsoft-com:office:office" xmlns:lc="http://schemas.openxmlformats.org/drawingml/2006/lockedCanvas">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326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5269450-CD9B-4757-9579-877FE009096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47" name="think-cell Slide" r:id="rId5" imgW="470" imgH="469" progId="TCLayout.ActiveDocument.1">
                  <p:embed/>
                </p:oleObj>
              </mc:Choice>
              <mc:Fallback>
                <p:oleObj name="think-cell Slide" r:id="rId5" imgW="470" imgH="469" progId="TCLayout.ActiveDocument.1">
                  <p:embed/>
                  <p:pic>
                    <p:nvPicPr>
                      <p:cNvPr id="5" name="Object 4" hidden="1">
                        <a:extLst>
                          <a:ext uri="{FF2B5EF4-FFF2-40B4-BE49-F238E27FC236}">
                            <a16:creationId xmlns:a16="http://schemas.microsoft.com/office/drawing/2014/main" id="{65269450-CD9B-4757-9579-877FE009096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494138F-5A22-4F9E-B106-DA3B3F86B58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600" b="1"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FAA2E682-4015-48B5-9CFE-4B165A9BB956}"/>
              </a:ext>
            </a:extLst>
          </p:cNvPr>
          <p:cNvSpPr>
            <a:spLocks noGrp="1"/>
          </p:cNvSpPr>
          <p:nvPr>
            <p:ph type="title"/>
          </p:nvPr>
        </p:nvSpPr>
        <p:spPr/>
        <p:txBody>
          <a:bodyPr/>
          <a:lstStyle/>
          <a:p>
            <a:r>
              <a:rPr lang="en-US" sz="3600" b="1" dirty="0" err="1"/>
              <a:t>Ressources</a:t>
            </a:r>
            <a:r>
              <a:rPr lang="en-US" sz="3600" b="1" dirty="0"/>
              <a:t> </a:t>
            </a:r>
            <a:r>
              <a:rPr lang="en-US" sz="3600" b="1" dirty="0" err="1"/>
              <a:t>minières</a:t>
            </a:r>
            <a:r>
              <a:rPr lang="en-US" sz="3600" b="1" dirty="0"/>
              <a:t> </a:t>
            </a:r>
            <a:r>
              <a:rPr lang="en-US" sz="3600" b="1" dirty="0" err="1"/>
              <a:t>uniques</a:t>
            </a:r>
            <a:r>
              <a:rPr lang="en-US" sz="3600" b="1" dirty="0"/>
              <a:t> au monde</a:t>
            </a:r>
          </a:p>
        </p:txBody>
      </p:sp>
      <p:sp>
        <p:nvSpPr>
          <p:cNvPr id="3" name="Content Placeholder 2">
            <a:extLst>
              <a:ext uri="{FF2B5EF4-FFF2-40B4-BE49-F238E27FC236}">
                <a16:creationId xmlns:a16="http://schemas.microsoft.com/office/drawing/2014/main" id="{9664CC82-0111-46DB-8BE1-0609C7BD26AB}"/>
              </a:ext>
            </a:extLst>
          </p:cNvPr>
          <p:cNvSpPr>
            <a:spLocks noGrp="1"/>
          </p:cNvSpPr>
          <p:nvPr>
            <p:ph idx="1"/>
          </p:nvPr>
        </p:nvSpPr>
        <p:spPr>
          <a:xfrm>
            <a:off x="418301" y="1256242"/>
            <a:ext cx="4370470" cy="5017690"/>
          </a:xfrm>
        </p:spPr>
        <p:txBody>
          <a:bodyPr>
            <a:normAutofit/>
          </a:bodyPr>
          <a:lstStyle/>
          <a:p>
            <a:pPr marL="0" indent="0">
              <a:buNone/>
            </a:pPr>
            <a:r>
              <a:rPr lang="fr-CA" b="1" dirty="0">
                <a:cs typeface="Century Gothic"/>
              </a:rPr>
              <a:t> Diamant et or</a:t>
            </a:r>
          </a:p>
          <a:p>
            <a:r>
              <a:rPr lang="fr-CA" dirty="0">
                <a:cs typeface="Century Gothic"/>
              </a:rPr>
              <a:t>Potentiel aurifère estimé à 700 tonnes de réserve.</a:t>
            </a:r>
          </a:p>
          <a:p>
            <a:r>
              <a:rPr lang="fr-CA" dirty="0">
                <a:cs typeface="Century Gothic"/>
              </a:rPr>
              <a:t>30 millions de carats de réserves disponibles en diamant (gisements primaires et secondaires)</a:t>
            </a:r>
          </a:p>
          <a:p>
            <a:pPr marL="0" indent="0">
              <a:buNone/>
            </a:pPr>
            <a:r>
              <a:rPr lang="fr-FR" b="1" dirty="0"/>
              <a:t>Minéraux et métaux de base </a:t>
            </a:r>
          </a:p>
          <a:p>
            <a:r>
              <a:rPr lang="fr-FR" dirty="0"/>
              <a:t>Le territoire guinéen compte 40 millions de tonnes de calcaire et 75 millions de tonnes de minéraux et métaux de base tels que le cuivre, le plomb, le zinc, le cobalt, le manganèse et le nickel.</a:t>
            </a:r>
          </a:p>
          <a:p>
            <a:pPr marL="0" indent="0">
              <a:buNone/>
            </a:pPr>
            <a:endParaRPr lang="fr-CA" dirty="0">
              <a:cs typeface="Century Gothic"/>
            </a:endParaRPr>
          </a:p>
        </p:txBody>
      </p:sp>
      <p:pic>
        <p:nvPicPr>
          <p:cNvPr id="8" name="Picture 7" descr="Carte des substances minières.pdf">
            <a:extLst>
              <a:ext uri="{FF2B5EF4-FFF2-40B4-BE49-F238E27FC236}">
                <a16:creationId xmlns:a16="http://schemas.microsoft.com/office/drawing/2014/main" id="{21F4F86D-A525-44FB-A6E8-F5CCB9C5EA5C}"/>
              </a:ext>
            </a:extLst>
          </p:cNvPr>
          <p:cNvPicPr/>
          <p:nvPr/>
        </p:nvPicPr>
        <p:blipFill rotWithShape="1">
          <a:blip r:embed="rId7" cstate="print">
            <a:extLst>
              <a:ext uri="{28A0092B-C50C-407E-A947-70E740481C1C}">
                <a14:useLocalDpi xmlns:a14="http://schemas.microsoft.com/office/drawing/2010/main" val="0"/>
              </a:ext>
            </a:extLst>
          </a:blip>
          <a:srcRect l="14391" t="11400" r="13157" b="15615"/>
          <a:stretch/>
        </p:blipFill>
        <p:spPr>
          <a:xfrm rot="5400000">
            <a:off x="6001261" y="714955"/>
            <a:ext cx="4278693" cy="6100263"/>
          </a:xfrm>
          <a:prstGeom prst="rect">
            <a:avLst/>
          </a:prstGeom>
          <a:ln>
            <a:noFill/>
          </a:ln>
          <a:effectLst>
            <a:outerShdw blurRad="190500" algn="tl" rotWithShape="0">
              <a:srgbClr val="000000">
                <a:alpha val="70000"/>
              </a:srgbClr>
            </a:outerShdw>
          </a:effectLst>
        </p:spPr>
      </p:pic>
      <p:sp>
        <p:nvSpPr>
          <p:cNvPr id="10" name="Text Box 7">
            <a:extLst>
              <a:ext uri="{FF2B5EF4-FFF2-40B4-BE49-F238E27FC236}">
                <a16:creationId xmlns:a16="http://schemas.microsoft.com/office/drawing/2014/main" id="{78D6AF1E-7238-407A-B091-14A22140832F}"/>
              </a:ext>
            </a:extLst>
          </p:cNvPr>
          <p:cNvSpPr txBox="1"/>
          <p:nvPr/>
        </p:nvSpPr>
        <p:spPr>
          <a:xfrm>
            <a:off x="5348472" y="4666615"/>
            <a:ext cx="2812548" cy="935143"/>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Zones </a:t>
            </a:r>
            <a:r>
              <a:rPr lang="en-US" b="1" dirty="0" err="1">
                <a:effectLst/>
                <a:latin typeface="Calibri" panose="020F0502020204030204" pitchFamily="34" charset="0"/>
                <a:ea typeface="Calibri" panose="020F0502020204030204" pitchFamily="34" charset="0"/>
                <a:cs typeface="Times New Roman" panose="02020603050405020304" pitchFamily="18" charset="0"/>
              </a:rPr>
              <a:t>aurifères</a:t>
            </a:r>
            <a:r>
              <a:rPr lang="en-US" b="1" dirty="0">
                <a:effectLst/>
                <a:latin typeface="Calibri" panose="020F0502020204030204" pitchFamily="34" charset="0"/>
                <a:ea typeface="Calibri" panose="020F0502020204030204" pitchFamily="34" charset="0"/>
                <a:cs typeface="Times New Roman" panose="02020603050405020304" pitchFamily="18" charset="0"/>
              </a:rPr>
              <a:t> </a:t>
            </a:r>
            <a:r>
              <a:rPr lang="en-US" b="1" dirty="0" err="1">
                <a:effectLst/>
                <a:latin typeface="Calibri" panose="020F0502020204030204" pitchFamily="34" charset="0"/>
                <a:ea typeface="Calibri" panose="020F0502020204030204" pitchFamily="34" charset="0"/>
                <a:cs typeface="Times New Roman" panose="02020603050405020304" pitchFamily="18" charset="0"/>
              </a:rPr>
              <a:t>disponibles</a:t>
            </a:r>
            <a:r>
              <a:rPr lang="en-US" b="1" dirty="0">
                <a:effectLst/>
                <a:latin typeface="Calibri" panose="020F0502020204030204" pitchFamily="34" charset="0"/>
                <a:ea typeface="Calibri" panose="020F0502020204030204" pitchFamily="34" charset="0"/>
                <a:cs typeface="Times New Roman" panose="02020603050405020304" pitchFamily="18" charset="0"/>
              </a:rPr>
              <a:t> et </a:t>
            </a:r>
            <a:r>
              <a:rPr lang="en-US" b="1" dirty="0" err="1">
                <a:effectLst/>
                <a:latin typeface="Calibri" panose="020F0502020204030204" pitchFamily="34" charset="0"/>
                <a:ea typeface="Calibri" panose="020F0502020204030204" pitchFamily="34" charset="0"/>
                <a:cs typeface="Times New Roman" panose="02020603050405020304" pitchFamily="18" charset="0"/>
              </a:rPr>
              <a:t>inexploitées</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2912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54671E8-FD53-4943-AA19-857680B2D459}"/>
              </a:ext>
            </a:extLst>
          </p:cNvPr>
          <p:cNvGraphicFramePr>
            <a:graphicFrameLocks noChangeAspect="1"/>
          </p:cNvGraphicFramePr>
          <p:nvPr>
            <p:custDataLst>
              <p:tags r:id="rId2"/>
            </p:custDataLst>
            <p:extLst>
              <p:ext uri="{D42A27DB-BD31-4B8C-83A1-F6EECF244321}">
                <p14:modId xmlns:p14="http://schemas.microsoft.com/office/powerpoint/2010/main" val="1956179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61" name="think-cell Slide" r:id="rId5" imgW="470" imgH="469" progId="TCLayout.ActiveDocument.1">
                  <p:embed/>
                </p:oleObj>
              </mc:Choice>
              <mc:Fallback>
                <p:oleObj name="think-cell Slide" r:id="rId5" imgW="470" imgH="469" progId="TCLayout.ActiveDocument.1">
                  <p:embed/>
                  <p:pic>
                    <p:nvPicPr>
                      <p:cNvPr id="2" name="Object 1" hidden="1">
                        <a:extLst>
                          <a:ext uri="{FF2B5EF4-FFF2-40B4-BE49-F238E27FC236}">
                            <a16:creationId xmlns:a16="http://schemas.microsoft.com/office/drawing/2014/main" id="{354671E8-FD53-4943-AA19-857680B2D45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31520F8-DC57-4EF1-B20F-312356586A33}"/>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8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18" name="Picture Placeholder 17">
            <a:extLst>
              <a:ext uri="{FF2B5EF4-FFF2-40B4-BE49-F238E27FC236}">
                <a16:creationId xmlns:a16="http://schemas.microsoft.com/office/drawing/2014/main" id="{04651C38-FC54-400F-A9F3-B49EC4829A8A}"/>
              </a:ext>
            </a:extLst>
          </p:cNvPr>
          <p:cNvPicPr>
            <a:picLocks noGrp="1" noChangeAspect="1"/>
          </p:cNvPicPr>
          <p:nvPr>
            <p:ph type="pic" sz="quarter" idx="11"/>
          </p:nvPr>
        </p:nvPicPr>
        <p:blipFill rotWithShape="1">
          <a:blip r:embed="rId7"/>
          <a:srcRect l="2187"/>
          <a:stretch/>
        </p:blipFill>
        <p:spPr>
          <a:xfrm>
            <a:off x="0" y="-153374"/>
            <a:ext cx="12192000" cy="7011374"/>
          </a:xfrm>
        </p:spPr>
      </p:pic>
      <p:sp>
        <p:nvSpPr>
          <p:cNvPr id="11" name="Rectangle 10" descr="Title accent block">
            <a:extLst>
              <a:ext uri="{FF2B5EF4-FFF2-40B4-BE49-F238E27FC236}">
                <a16:creationId xmlns:a16="http://schemas.microsoft.com/office/drawing/2014/main" id="{DF754616-DC65-1841-9419-6C0DCBEB6DFB}"/>
              </a:ext>
            </a:extLst>
          </p:cNvPr>
          <p:cNvSpPr/>
          <p:nvPr/>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496075" y="5047455"/>
            <a:ext cx="10087429" cy="1686720"/>
          </a:xfrm>
        </p:spPr>
        <p:txBody>
          <a:bodyPr/>
          <a:lstStyle/>
          <a:p>
            <a:r>
              <a:rPr lang="en-US" dirty="0">
                <a:solidFill>
                  <a:schemeClr val="tx1"/>
                </a:solidFill>
              </a:rPr>
              <a:t>Un </a:t>
            </a:r>
            <a:r>
              <a:rPr lang="en-US" dirty="0" err="1">
                <a:solidFill>
                  <a:schemeClr val="tx1"/>
                </a:solidFill>
              </a:rPr>
              <a:t>environnement</a:t>
            </a:r>
            <a:r>
              <a:rPr lang="en-US" dirty="0">
                <a:solidFill>
                  <a:schemeClr val="tx1"/>
                </a:solidFill>
              </a:rPr>
              <a:t> stable</a:t>
            </a:r>
            <a:endParaRPr lang="en-GB" dirty="0">
              <a:solidFill>
                <a:schemeClr val="tx1"/>
              </a:solidFill>
            </a:endParaRPr>
          </a:p>
        </p:txBody>
      </p:sp>
      <p:sp>
        <p:nvSpPr>
          <p:cNvPr id="9" name="Rectangle 8" descr="Slide number background block">
            <a:extLst>
              <a:ext uri="{FF2B5EF4-FFF2-40B4-BE49-F238E27FC236}">
                <a16:creationId xmlns:a16="http://schemas.microsoft.com/office/drawing/2014/main" id="{AC2B5667-FA20-49C2-A3CD-B275BB41F618}"/>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C1F153D4-F9C1-4295-8CB0-BFC0E94D4C64}"/>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9</a:t>
            </a:fld>
            <a:endParaRPr lang="en-GB" b="1" dirty="0">
              <a:solidFill>
                <a:schemeClr val="bg1"/>
              </a:solidFill>
            </a:endParaRPr>
          </a:p>
        </p:txBody>
      </p:sp>
    </p:spTree>
    <p:extLst>
      <p:ext uri="{BB962C8B-B14F-4D97-AF65-F5344CB8AC3E}">
        <p14:creationId xmlns:p14="http://schemas.microsoft.com/office/powerpoint/2010/main" val="23146783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UHCTD4L.SFiG9qfRJrZ5z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aMDR_K7SSAWRDUmOulTJv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aMDR_K7SSAWRDUmOulTJv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aMDR_K7SSAWRDUmOulTJv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UHCTD4L.SFiG9qfRJrZ5z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4lYRAItUQ_GN5id1.ZhP_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UHCTD4L.SFiG9qfRJrZ5z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4lYRAItUQ_GN5id1.ZhP_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4lYRAItUQ_GN5id1.ZhP_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cqbyLTGnTzW.8bVVR.8gW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ifphWtAWQmua6rmAkUm5p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UHCTD4L.SFiG9qfRJrZ5z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2nzLIQ1rS2.OepH8R3eRWw"/>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QFIx.hdKTnm7m1X74ZDIw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Nz8XXaoJSea6d2a2UbUwO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UHCTD4L.SFiG9qfRJrZ5z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5R20TN3yQYaeYyJKPfU9wg"/>
</p:tagLst>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23BE856-B6C2-4675-AE16-47A27D415D46}">
  <ds:schemaRefs>
    <ds:schemaRef ds:uri="http://schemas.microsoft.com/sharepoint/v3/contenttype/forms"/>
  </ds:schemaRefs>
</ds:datastoreItem>
</file>

<file path=customXml/itemProps2.xml><?xml version="1.0" encoding="utf-8"?>
<ds:datastoreItem xmlns:ds="http://schemas.openxmlformats.org/officeDocument/2006/customXml" ds:itemID="{67D8A4B1-1036-4F2B-9C1A-A86F68D314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0439D9-8631-4FC1-BCE0-1BDB23425EE1}">
  <ds:schemaRefs>
    <ds:schemaRef ds:uri="http://schemas.openxmlformats.org/package/2006/metadata/core-properties"/>
    <ds:schemaRef ds:uri="6dc4bcd6-49db-4c07-9060-8acfc67cef9f"/>
    <ds:schemaRef ds:uri="http://schemas.microsoft.com/office/2006/documentManagement/types"/>
    <ds:schemaRef ds:uri="http://schemas.microsoft.com/office/infopath/2007/PartnerControls"/>
    <ds:schemaRef ds:uri="fb0879af-3eba-417a-a55a-ffe6dcd6ca77"/>
    <ds:schemaRef ds:uri="http://purl.org/dc/elements/1.1/"/>
    <ds:schemaRef ds:uri="http://schemas.microsoft.com/office/2006/metadata/properties"/>
    <ds:schemaRef ds:uri="http://schemas.microsoft.com/sharepoint/v3"/>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708</Words>
  <Application>Microsoft Office PowerPoint</Application>
  <PresentationFormat>Widescreen</PresentationFormat>
  <Paragraphs>116</Paragraphs>
  <Slides>19</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6" baseType="lpstr">
      <vt:lpstr>Arial</vt:lpstr>
      <vt:lpstr>Calibri</vt:lpstr>
      <vt:lpstr>Century Gothic</vt:lpstr>
      <vt:lpstr>Wingdings</vt:lpstr>
      <vt:lpstr>Wingdings 3</vt:lpstr>
      <vt:lpstr>Office Theme</vt:lpstr>
      <vt:lpstr>think-cell Slide</vt:lpstr>
      <vt:lpstr>Investir dans les mines</vt:lpstr>
      <vt:lpstr>Plan</vt:lpstr>
      <vt:lpstr>Présentation générale</vt:lpstr>
      <vt:lpstr>Présentation générale</vt:lpstr>
      <vt:lpstr>Des ressources uniques au monde</vt:lpstr>
      <vt:lpstr>Ressources minières uniques au monde</vt:lpstr>
      <vt:lpstr>Ressources minières uniques au monde</vt:lpstr>
      <vt:lpstr>Ressources minières uniques au monde</vt:lpstr>
      <vt:lpstr>Un environnement stable</vt:lpstr>
      <vt:lpstr> </vt:lpstr>
      <vt:lpstr>Un développement durable du secteur pour une croissance inclusive</vt:lpstr>
      <vt:lpstr>Un secteur en transformation</vt:lpstr>
      <vt:lpstr>Un secteur minier en pleine transformation </vt:lpstr>
      <vt:lpstr>Des investissements importants engagés</vt:lpstr>
      <vt:lpstr>La transformation des produits miniers au cœur de la politique sectorielle</vt:lpstr>
      <vt:lpstr>Des infrastructures pour accélérer la transformation locale</vt:lpstr>
      <vt:lpstr>Opportunités d’investissement</vt:lpstr>
      <vt:lpstr>Opportunités d’investissement</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2019-02-23T12:49:18Z</dcterms:created>
  <dcterms:modified xsi:type="dcterms:W3CDTF">2019-06-01T17:46:26Z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