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91" r:id="rId6"/>
    <p:sldId id="285" r:id="rId7"/>
    <p:sldId id="258" r:id="rId8"/>
    <p:sldId id="292" r:id="rId9"/>
    <p:sldId id="286" r:id="rId10"/>
    <p:sldId id="298" r:id="rId11"/>
    <p:sldId id="301" r:id="rId12"/>
    <p:sldId id="273" r:id="rId13"/>
    <p:sldId id="299" r:id="rId14"/>
    <p:sldId id="302" r:id="rId15"/>
    <p:sldId id="275" r:id="rId16"/>
    <p:sldId id="303" r:id="rId17"/>
    <p:sldId id="259" r:id="rId18"/>
    <p:sldId id="293" r:id="rId19"/>
    <p:sldId id="276" r:id="rId20"/>
    <p:sldId id="304" r:id="rId21"/>
    <p:sldId id="295" r:id="rId22"/>
    <p:sldId id="269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4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27/05/2019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image" Target="../media/image2.JP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19.xml"/><Relationship Id="rId7" Type="http://schemas.openxmlformats.org/officeDocument/2006/relationships/image" Target="../media/image1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4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6.jp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25.xml"/><Relationship Id="rId7" Type="http://schemas.openxmlformats.org/officeDocument/2006/relationships/image" Target="../media/image17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0.JP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est.gov.gn/" TargetMode="External"/><Relationship Id="rId3" Type="http://schemas.openxmlformats.org/officeDocument/2006/relationships/tags" Target="../tags/tag36.xml"/><Relationship Id="rId7" Type="http://schemas.openxmlformats.org/officeDocument/2006/relationships/image" Target="../media/image21.png"/><Relationship Id="rId2" Type="http://schemas.openxmlformats.org/officeDocument/2006/relationships/tags" Target="../tags/tag3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hyperlink" Target="http://www.mtp.gov.g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6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8.jp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0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1.jp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11250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09DF5CB-4789-4060-B39A-E493FC104B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394A7-F59A-44F1-83EB-DB8FC741D8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58" b="12553"/>
          <a:stretch/>
        </p:blipFill>
        <p:spPr>
          <a:xfrm>
            <a:off x="-1" y="2421636"/>
            <a:ext cx="12192000" cy="5067301"/>
          </a:xfrm>
          <a:prstGeom prst="rect">
            <a:avLst/>
          </a:pr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92255F69-2E28-4DA0-82E6-DD4530B8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682" y="0"/>
            <a:ext cx="9305317" cy="4023180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6332561" cy="3562066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862" y="5381533"/>
            <a:ext cx="10607040" cy="757130"/>
          </a:xfrm>
        </p:spPr>
        <p:txBody>
          <a:bodyPr/>
          <a:lstStyle/>
          <a:p>
            <a:r>
              <a:rPr lang="en-GB" sz="4800" dirty="0">
                <a:solidFill>
                  <a:schemeClr val="bg2"/>
                </a:solidFill>
              </a:rPr>
              <a:t>Invest in infrastructures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751" y="6389934"/>
            <a:ext cx="11531248" cy="757130"/>
          </a:xfrm>
        </p:spPr>
        <p:txBody>
          <a:bodyPr/>
          <a:lstStyle/>
          <a:p>
            <a:r>
              <a:rPr lang="en-IN" sz="2400" b="1" dirty="0">
                <a:solidFill>
                  <a:schemeClr val="bg1"/>
                </a:solidFill>
              </a:rPr>
              <a:t>Ensure the economic development of the country by multiplying large works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0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31151FC-17A2-4C77-B086-E9F605A1399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9588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6F8B3FF3-809F-4BDF-B053-5F59B5B7E9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2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314" y="376824"/>
            <a:ext cx="11174186" cy="535531"/>
          </a:xfrm>
        </p:spPr>
        <p:txBody>
          <a:bodyPr/>
          <a:lstStyle/>
          <a:p>
            <a:r>
              <a:rPr lang="en-IN" sz="3200" dirty="0"/>
              <a:t>Port infrastructure at the heart of the economy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99" y="961016"/>
            <a:ext cx="6578944" cy="5251268"/>
          </a:xfrm>
        </p:spPr>
        <p:txBody>
          <a:bodyPr/>
          <a:lstStyle/>
          <a:p>
            <a:pPr lvl="0"/>
            <a:r>
              <a:rPr lang="en-IN" dirty="0"/>
              <a:t>Construction in 2014 of the ports of </a:t>
            </a:r>
            <a:r>
              <a:rPr lang="en-IN" dirty="0" err="1"/>
              <a:t>Katougouma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(70 ha) and </a:t>
            </a:r>
            <a:r>
              <a:rPr lang="en-IN" dirty="0" err="1"/>
              <a:t>Dapilon</a:t>
            </a:r>
            <a:r>
              <a:rPr lang="en-IN" dirty="0"/>
              <a:t> (300 ha) in the </a:t>
            </a:r>
            <a:r>
              <a:rPr lang="en-IN" dirty="0" err="1"/>
              <a:t>Boké</a:t>
            </a:r>
            <a:r>
              <a:rPr lang="en-IN" dirty="0"/>
              <a:t> area, </a:t>
            </a:r>
            <a:br>
              <a:rPr lang="en-IN" dirty="0"/>
            </a:br>
            <a:r>
              <a:rPr lang="en-IN" dirty="0"/>
              <a:t>making it possible to export 2/3 of current bauxite production in Guinea </a:t>
            </a:r>
          </a:p>
          <a:p>
            <a:pPr lvl="0"/>
            <a:r>
              <a:rPr lang="en-IN" dirty="0"/>
              <a:t>Opening of the port of </a:t>
            </a:r>
            <a:r>
              <a:rPr lang="en-IN" dirty="0" err="1"/>
              <a:t>Taressa</a:t>
            </a:r>
            <a:r>
              <a:rPr lang="en-IN" dirty="0"/>
              <a:t> operated by </a:t>
            </a:r>
            <a:r>
              <a:rPr lang="en-IN" dirty="0" err="1"/>
              <a:t>Rusal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in June 2018 with an annual capacity of 6Mt/year </a:t>
            </a:r>
          </a:p>
          <a:p>
            <a:pPr lvl="0"/>
            <a:r>
              <a:rPr lang="en-IN" dirty="0"/>
              <a:t>Completion in 2018 of the </a:t>
            </a:r>
            <a:r>
              <a:rPr lang="en-IN" dirty="0" err="1"/>
              <a:t>Bel</a:t>
            </a:r>
            <a:r>
              <a:rPr lang="en-IN" dirty="0"/>
              <a:t> Air port operated by </a:t>
            </a:r>
            <a:r>
              <a:rPr lang="en-IN" dirty="0" err="1"/>
              <a:t>Alufer</a:t>
            </a:r>
            <a:r>
              <a:rPr lang="en-IN" dirty="0"/>
              <a:t>, completed in 2018 (production target of </a:t>
            </a:r>
            <a:br>
              <a:rPr lang="en-IN" dirty="0"/>
            </a:br>
            <a:r>
              <a:rPr lang="en-IN" dirty="0"/>
              <a:t>5 to 7 Mt/year)</a:t>
            </a:r>
          </a:p>
          <a:p>
            <a:pPr lvl="0"/>
            <a:r>
              <a:rPr lang="en-IN" dirty="0"/>
              <a:t>Development of the port of </a:t>
            </a:r>
            <a:r>
              <a:rPr lang="en-IN" dirty="0" err="1"/>
              <a:t>Kamsar</a:t>
            </a:r>
            <a:r>
              <a:rPr lang="en-IN" dirty="0"/>
              <a:t> (100 ha) located </a:t>
            </a:r>
            <a:br>
              <a:rPr lang="en-IN" dirty="0"/>
            </a:br>
            <a:r>
              <a:rPr lang="en-IN" dirty="0"/>
              <a:t>in the direct mouth of the Rio Nunez and divided into two sites operated by CBG and GAC (14 Mt/year)</a:t>
            </a:r>
          </a:p>
          <a:p>
            <a:pPr lvl="0"/>
            <a:r>
              <a:rPr lang="en-IN" dirty="0"/>
              <a:t>Construction in progress of the ports of </a:t>
            </a:r>
            <a:r>
              <a:rPr lang="en-IN" dirty="0" err="1"/>
              <a:t>Benty</a:t>
            </a:r>
            <a:r>
              <a:rPr lang="en-IN" dirty="0"/>
              <a:t> and </a:t>
            </a:r>
            <a:r>
              <a:rPr lang="en-IN" dirty="0" err="1"/>
              <a:t>Konta</a:t>
            </a:r>
            <a:r>
              <a:rPr lang="en-IN" dirty="0"/>
              <a:t> </a:t>
            </a:r>
          </a:p>
          <a:p>
            <a:pPr lvl="0"/>
            <a:r>
              <a:rPr lang="en-IN" dirty="0"/>
              <a:t>The area of </a:t>
            </a:r>
            <a:r>
              <a:rPr lang="en-IN" dirty="0" err="1"/>
              <a:t>Kokaya</a:t>
            </a:r>
            <a:r>
              <a:rPr lang="en-IN" dirty="0"/>
              <a:t> on the </a:t>
            </a:r>
            <a:r>
              <a:rPr lang="en-IN" dirty="0" err="1"/>
              <a:t>Fatala</a:t>
            </a:r>
            <a:r>
              <a:rPr lang="en-IN" dirty="0"/>
              <a:t>, will house the evacuation infrastructures of several bauxite mining companies.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9E717-FBF8-4C3A-B2F4-52DE8866F7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114"/>
          <a:stretch/>
        </p:blipFill>
        <p:spPr>
          <a:xfrm>
            <a:off x="7220379" y="962255"/>
            <a:ext cx="4400121" cy="2624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25951-77D6-441A-81E9-0CAEEBE46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0379" y="3751623"/>
            <a:ext cx="3943490" cy="29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4669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6911731-D5D1-48B5-809E-5584C9065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248" y="5114766"/>
            <a:ext cx="10607040" cy="701731"/>
          </a:xfrm>
        </p:spPr>
        <p:txBody>
          <a:bodyPr/>
          <a:lstStyle/>
          <a:p>
            <a:r>
              <a:rPr lang="en-GB" dirty="0">
                <a:solidFill>
                  <a:srgbClr val="404040"/>
                </a:solidFill>
              </a:rPr>
              <a:t>Air transport</a:t>
            </a:r>
            <a:endParaRPr lang="en-GB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9AD76A91-1FC9-40CF-ADAC-B6A48350A0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5" b="25625"/>
          <a:stretch>
            <a:fillRect/>
          </a:stretch>
        </p:blipFill>
        <p:spPr>
          <a:xfrm>
            <a:off x="0" y="0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95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770" y="549112"/>
            <a:ext cx="9404723" cy="590931"/>
          </a:xfrm>
        </p:spPr>
        <p:txBody>
          <a:bodyPr/>
          <a:lstStyle/>
          <a:p>
            <a:r>
              <a:rPr lang="fr-FR" dirty="0" err="1"/>
              <a:t>Aerial</a:t>
            </a:r>
            <a:r>
              <a:rPr lang="fr-FR" dirty="0"/>
              <a:t> Infrastructure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5" y="1210237"/>
            <a:ext cx="6688407" cy="4098742"/>
          </a:xfrm>
        </p:spPr>
        <p:txBody>
          <a:bodyPr>
            <a:noAutofit/>
          </a:bodyPr>
          <a:lstStyle/>
          <a:p>
            <a:pPr lvl="0" algn="just"/>
            <a:r>
              <a:rPr lang="en-IN" dirty="0"/>
              <a:t>1 International airport in Conakry and 3 regional airports in Kankan, </a:t>
            </a:r>
            <a:r>
              <a:rPr lang="en-IN" dirty="0" err="1"/>
              <a:t>Labé</a:t>
            </a:r>
            <a:r>
              <a:rPr lang="en-IN" dirty="0"/>
              <a:t> and </a:t>
            </a:r>
            <a:r>
              <a:rPr lang="en-IN" dirty="0" err="1"/>
              <a:t>N’Zérékoré</a:t>
            </a:r>
            <a:endParaRPr lang="en-IN" dirty="0"/>
          </a:p>
          <a:p>
            <a:pPr lvl="0" algn="just"/>
            <a:r>
              <a:rPr lang="en-IN" dirty="0"/>
              <a:t>5 secondary airports in </a:t>
            </a:r>
            <a:r>
              <a:rPr lang="en-IN" dirty="0" err="1"/>
              <a:t>Boké</a:t>
            </a:r>
            <a:r>
              <a:rPr lang="en-IN" dirty="0"/>
              <a:t>, </a:t>
            </a:r>
            <a:r>
              <a:rPr lang="en-IN" dirty="0" err="1"/>
              <a:t>Faranah</a:t>
            </a:r>
            <a:r>
              <a:rPr lang="en-IN" dirty="0"/>
              <a:t>, Fria, </a:t>
            </a:r>
            <a:r>
              <a:rPr lang="en-IN" dirty="0" err="1"/>
              <a:t>Kissidougou</a:t>
            </a:r>
            <a:r>
              <a:rPr lang="en-IN" dirty="0"/>
              <a:t>, </a:t>
            </a:r>
            <a:r>
              <a:rPr lang="en-IN" dirty="0" err="1"/>
              <a:t>Macenta</a:t>
            </a:r>
            <a:r>
              <a:rPr lang="en-IN" dirty="0"/>
              <a:t>, </a:t>
            </a:r>
            <a:r>
              <a:rPr lang="en-IN" dirty="0" err="1"/>
              <a:t>Sambailo</a:t>
            </a:r>
            <a:r>
              <a:rPr lang="en-IN" dirty="0"/>
              <a:t> and </a:t>
            </a:r>
            <a:r>
              <a:rPr lang="en-IN" dirty="0" err="1"/>
              <a:t>Siguiri</a:t>
            </a:r>
            <a:endParaRPr lang="en-IN" dirty="0"/>
          </a:p>
          <a:p>
            <a:pPr lvl="0" algn="just"/>
            <a:r>
              <a:rPr lang="en-IN" dirty="0"/>
              <a:t>6 aerodromes built and operated by mining companies in </a:t>
            </a:r>
            <a:r>
              <a:rPr lang="en-IN" dirty="0" err="1"/>
              <a:t>Banankoro</a:t>
            </a:r>
            <a:r>
              <a:rPr lang="en-IN" dirty="0"/>
              <a:t> </a:t>
            </a:r>
            <a:r>
              <a:rPr lang="en-IN" dirty="0" err="1"/>
              <a:t>Léro</a:t>
            </a:r>
            <a:r>
              <a:rPr lang="en-IN" dirty="0"/>
              <a:t>, </a:t>
            </a:r>
            <a:r>
              <a:rPr lang="en-IN" dirty="0" err="1"/>
              <a:t>Kamsar</a:t>
            </a:r>
            <a:r>
              <a:rPr lang="en-IN" dirty="0"/>
              <a:t>, </a:t>
            </a:r>
            <a:r>
              <a:rPr lang="en-IN" dirty="0" err="1"/>
              <a:t>Sangarédi</a:t>
            </a:r>
            <a:r>
              <a:rPr lang="en-IN" dirty="0"/>
              <a:t>, </a:t>
            </a:r>
            <a:r>
              <a:rPr lang="en-IN" dirty="0" err="1"/>
              <a:t>Beyla</a:t>
            </a:r>
            <a:r>
              <a:rPr lang="en-IN" dirty="0"/>
              <a:t>, and </a:t>
            </a:r>
            <a:r>
              <a:rPr lang="en-IN" dirty="0" err="1"/>
              <a:t>Kignéro</a:t>
            </a:r>
            <a:endParaRPr lang="en-IN" dirty="0"/>
          </a:p>
          <a:p>
            <a:pPr lvl="0" algn="just"/>
            <a:r>
              <a:rPr lang="en-IN" dirty="0"/>
              <a:t>Project to build an international airport in </a:t>
            </a:r>
            <a:r>
              <a:rPr lang="en-IN" dirty="0" err="1"/>
              <a:t>Maférinya</a:t>
            </a:r>
            <a:r>
              <a:rPr lang="en-IN" dirty="0"/>
              <a:t> (70 km from Conakry)</a:t>
            </a:r>
          </a:p>
          <a:p>
            <a:pPr lvl="0" algn="just"/>
            <a:r>
              <a:rPr lang="en-IN" dirty="0"/>
              <a:t>Rehabilitation of the air transport national company "Guinea Airlines" </a:t>
            </a:r>
          </a:p>
        </p:txBody>
      </p:sp>
      <p:pic>
        <p:nvPicPr>
          <p:cNvPr id="30722" name="Picture 2" descr="http://fr.japanguinea.net/wp-content/uploads/aeroport.jpg">
            <a:extLst>
              <a:ext uri="{FF2B5EF4-FFF2-40B4-BE49-F238E27FC236}">
                <a16:creationId xmlns:a16="http://schemas.microsoft.com/office/drawing/2014/main" id="{8013BE3D-E2DB-4506-9876-5443AB48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90" y="1442248"/>
            <a:ext cx="4120135" cy="30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FB6E7-0AE6-4B48-9FF9-16B1C3DFE091}"/>
              </a:ext>
            </a:extLst>
          </p:cNvPr>
          <p:cNvSpPr txBox="1"/>
          <p:nvPr/>
        </p:nvSpPr>
        <p:spPr>
          <a:xfrm>
            <a:off x="344405" y="5390865"/>
            <a:ext cx="10983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b="1" dirty="0"/>
              <a:t>Modernization of </a:t>
            </a:r>
            <a:r>
              <a:rPr lang="en-IN" b="1" dirty="0" err="1"/>
              <a:t>Gbessia</a:t>
            </a:r>
            <a:r>
              <a:rPr lang="en-IN" b="1" dirty="0"/>
              <a:t> International Airport:</a:t>
            </a:r>
            <a:endParaRPr lang="fr-FR" b="1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N" dirty="0"/>
              <a:t>Reception capacity of 1,500,000 people in 2018 versus 300,000 people in 2010;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N" dirty="0"/>
              <a:t>Reception of 12 airlines in 2019 versus 9 in 2010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N" dirty="0"/>
              <a:t>527,000 visitors received in 2018 compared to 245,000 in 2010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7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4441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6911731-D5D1-48B5-809E-5584C9065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5821" b="10896"/>
          <a:stretch/>
        </p:blipFill>
        <p:spPr>
          <a:xfrm>
            <a:off x="0" y="0"/>
            <a:ext cx="12192000" cy="507696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437" y="5246573"/>
            <a:ext cx="10607040" cy="701731"/>
          </a:xfrm>
        </p:spPr>
        <p:txBody>
          <a:bodyPr/>
          <a:lstStyle/>
          <a:p>
            <a:r>
              <a:rPr lang="en-GB" dirty="0">
                <a:solidFill>
                  <a:srgbClr val="404040"/>
                </a:solidFill>
              </a:rPr>
              <a:t>Real estate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6147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5ECCF03-FEA6-4BC7-AD53-94B5C88CAE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4209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5ECCF03-FEA6-4BC7-AD53-94B5C88CA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1927E1B-868A-4F9D-8FCD-DEA5F41A71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C9497-9345-4CA2-88AF-F80BB8A4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321545"/>
            <a:ext cx="9564689" cy="590931"/>
          </a:xfrm>
        </p:spPr>
        <p:txBody>
          <a:bodyPr/>
          <a:lstStyle/>
          <a:p>
            <a:r>
              <a:rPr lang="fr-CA" dirty="0" err="1"/>
              <a:t>Housing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29" y="3719479"/>
            <a:ext cx="11197742" cy="2685803"/>
          </a:xfrm>
        </p:spPr>
        <p:txBody>
          <a:bodyPr>
            <a:normAutofit/>
          </a:bodyPr>
          <a:lstStyle/>
          <a:p>
            <a:pPr lvl="0"/>
            <a:r>
              <a:rPr lang="en-IN" dirty="0"/>
              <a:t>Launch of the presidential initiative "a roof for every Guinean"</a:t>
            </a:r>
          </a:p>
          <a:p>
            <a:pPr lvl="0"/>
            <a:r>
              <a:rPr lang="en-IN" dirty="0"/>
              <a:t>Housing deficit estimated at 500,000 units in Guinea</a:t>
            </a:r>
          </a:p>
          <a:p>
            <a:pPr lvl="0"/>
            <a:r>
              <a:rPr lang="en-IN" dirty="0"/>
              <a:t>Annual housing demand estimated at 47,000 units</a:t>
            </a:r>
          </a:p>
          <a:p>
            <a:pPr lvl="0"/>
            <a:r>
              <a:rPr lang="en-IN" dirty="0"/>
              <a:t>Growth in urbanization in the Conakry metropolitan region estimated at 6.3%/year</a:t>
            </a:r>
          </a:p>
          <a:p>
            <a:pPr lvl="0"/>
            <a:r>
              <a:rPr lang="en-IN" dirty="0"/>
              <a:t>Identification of 33,754 ha of land reserves intended mainly for the construction of </a:t>
            </a:r>
            <a:br>
              <a:rPr lang="en-IN" dirty="0"/>
            </a:br>
            <a:r>
              <a:rPr lang="en-IN" dirty="0"/>
              <a:t>social housing (2018)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78295-B6E5-4EBA-8A6E-065F3435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RÃ©sultat de recherche d'images pour &quot;conakry citÃ© douane&quot;">
            <a:extLst>
              <a:ext uri="{FF2B5EF4-FFF2-40B4-BE49-F238E27FC236}">
                <a16:creationId xmlns:a16="http://schemas.microsoft.com/office/drawing/2014/main" id="{BE7250AD-3597-41CC-841A-2CACAD40346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65" y="1067548"/>
            <a:ext cx="4443290" cy="253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associÃ©e">
            <a:extLst>
              <a:ext uri="{FF2B5EF4-FFF2-40B4-BE49-F238E27FC236}">
                <a16:creationId xmlns:a16="http://schemas.microsoft.com/office/drawing/2014/main" id="{E1B51CE6-58D5-4050-8932-70BD6220911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47" y="1067664"/>
            <a:ext cx="4261455" cy="2535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173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9847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urban centers</a:t>
            </a:r>
            <a:endParaRPr lang="en-US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325642"/>
            <a:ext cx="11142235" cy="4845675"/>
          </a:xfrm>
        </p:spPr>
        <p:txBody>
          <a:bodyPr>
            <a:noAutofit/>
          </a:bodyPr>
          <a:lstStyle/>
          <a:p>
            <a:pPr lvl="0"/>
            <a:r>
              <a:rPr lang="en-IN" sz="2000" b="1" dirty="0" err="1"/>
              <a:t>Kassonyah</a:t>
            </a:r>
            <a:r>
              <a:rPr lang="en-IN" sz="2000" b="1" dirty="0"/>
              <a:t> City Project: </a:t>
            </a:r>
            <a:r>
              <a:rPr lang="en-IN" sz="2000" dirty="0"/>
              <a:t>Signing of an agreement in September 2016 between SONAPI and Power China Engineer for the construction of 5,000 housing units in </a:t>
            </a:r>
            <a:r>
              <a:rPr lang="en-IN" sz="2000" dirty="0" err="1"/>
              <a:t>Kassonyah</a:t>
            </a:r>
            <a:r>
              <a:rPr lang="en-IN" sz="2000" dirty="0"/>
              <a:t> (</a:t>
            </a:r>
            <a:r>
              <a:rPr lang="en-IN" sz="2000" dirty="0" err="1"/>
              <a:t>Coyah</a:t>
            </a:r>
            <a:r>
              <a:rPr lang="en-IN" sz="2000" dirty="0"/>
              <a:t> Prefecture) and related infrastructure (motorway, administrative and financial district, circular road, two hotels).</a:t>
            </a:r>
          </a:p>
          <a:p>
            <a:pPr lvl="0"/>
            <a:r>
              <a:rPr lang="en-IN" sz="2000" b="1" dirty="0"/>
              <a:t>New town of </a:t>
            </a:r>
            <a:r>
              <a:rPr lang="en-IN" sz="2000" b="1" dirty="0" err="1"/>
              <a:t>Kobaya</a:t>
            </a:r>
            <a:r>
              <a:rPr lang="en-IN" sz="2000" b="1" dirty="0"/>
              <a:t>: </a:t>
            </a:r>
            <a:r>
              <a:rPr lang="en-IN" sz="2000" dirty="0"/>
              <a:t>650 hectares on a low beach area. Program to build 15,000 social housing units and related infrastructure (a national </a:t>
            </a:r>
            <a:r>
              <a:rPr lang="en-IN" sz="2000" dirty="0" err="1"/>
              <a:t>center</a:t>
            </a:r>
            <a:r>
              <a:rPr lang="en-IN" sz="2000" dirty="0"/>
              <a:t> for the secondary administration of green and recreational spaces).</a:t>
            </a:r>
          </a:p>
          <a:p>
            <a:pPr lvl="0"/>
            <a:r>
              <a:rPr lang="en-IN" sz="2000" b="1" dirty="0"/>
              <a:t>Customs City Project: </a:t>
            </a:r>
            <a:r>
              <a:rPr lang="en-IN" sz="2000" dirty="0"/>
              <a:t>High-quality residential program extending over 2 hectares composed of buildings (R+7) with 761 apartments with modern finishes and contemporary design</a:t>
            </a:r>
          </a:p>
          <a:p>
            <a:pPr lvl="0"/>
            <a:r>
              <a:rPr lang="en-IN" sz="2000" b="1" dirty="0"/>
              <a:t>Police City Project:</a:t>
            </a:r>
            <a:r>
              <a:rPr lang="en-IN" sz="2000" dirty="0"/>
              <a:t> Construction of 1,891 housing units, including 1,486 social housing units and local facilities (shops, schools, green and leisure areas).</a:t>
            </a:r>
          </a:p>
        </p:txBody>
      </p:sp>
    </p:spTree>
    <p:extLst>
      <p:ext uri="{BB962C8B-B14F-4D97-AF65-F5344CB8AC3E}">
        <p14:creationId xmlns:p14="http://schemas.microsoft.com/office/powerpoint/2010/main" val="53598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7050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51" y="400294"/>
            <a:ext cx="9404723" cy="590931"/>
          </a:xfrm>
        </p:spPr>
        <p:txBody>
          <a:bodyPr/>
          <a:lstStyle/>
          <a:p>
            <a:r>
              <a:rPr lang="en-US" dirty="0"/>
              <a:t>Greater Conakry 2040 Project </a:t>
            </a:r>
            <a:endParaRPr lang="en-US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 txBox="1">
            <a:spLocks/>
          </p:cNvSpPr>
          <p:nvPr/>
        </p:nvSpPr>
        <p:spPr>
          <a:xfrm>
            <a:off x="400451" y="1233368"/>
            <a:ext cx="11309328" cy="269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None/>
            </a:pPr>
            <a:r>
              <a:rPr lang="en-IN" sz="1600" dirty="0"/>
              <a:t>The </a:t>
            </a:r>
            <a:r>
              <a:rPr lang="en-IN" sz="1600" dirty="0" err="1"/>
              <a:t>Kaloum</a:t>
            </a:r>
            <a:r>
              <a:rPr lang="en-IN" sz="1600" dirty="0"/>
              <a:t> and Loos Islands redevelopment project was initiated by the Government to revitalize the capital region.</a:t>
            </a:r>
          </a:p>
          <a:p>
            <a:pPr marL="0" indent="0" algn="just">
              <a:buNone/>
            </a:pPr>
            <a:r>
              <a:rPr lang="en-IN" sz="1600" dirty="0"/>
              <a:t>It aims to reposition </a:t>
            </a:r>
            <a:r>
              <a:rPr lang="en-IN" sz="1600" dirty="0" err="1"/>
              <a:t>Kaloum</a:t>
            </a:r>
            <a:r>
              <a:rPr lang="en-IN" sz="1600" dirty="0"/>
              <a:t> by optimizing its picturesque waterfront and revitalizing its existing buildings, infrastructure and heritage and transforming the archipelago of the Loos Islands into "Celebration Islands" with venues for events, festivals and culture.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DF6AD-AC96-49E5-B382-34B4CF650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59" y="3112316"/>
            <a:ext cx="9858062" cy="32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7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7126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12443" t="-1850" r="3390" b="-1433"/>
          <a:stretch/>
        </p:blipFill>
        <p:spPr>
          <a:xfrm>
            <a:off x="0" y="-114148"/>
            <a:ext cx="12612047" cy="7086296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15811"/>
            <a:ext cx="9666514" cy="1686720"/>
          </a:xfrm>
        </p:spPr>
        <p:txBody>
          <a:bodyPr/>
          <a:lstStyle/>
          <a:p>
            <a:r>
              <a:rPr lang="en-US" dirty="0"/>
              <a:t>Investment opportunities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17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3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1AFCBA1-EA94-4136-B09C-70BE8F2163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1AFCBA1-EA94-4136-B09C-70BE8F2163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55A0623-F755-424D-B170-1C6ED03613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96BCC-1C67-4315-B9DB-EB421988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Investment opportunities</a:t>
            </a:r>
            <a:endParaRPr lang="en-IN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5CD7-CCE7-42B7-90E3-4D0C47EB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au 11">
            <a:extLst>
              <a:ext uri="{FF2B5EF4-FFF2-40B4-BE49-F238E27FC236}">
                <a16:creationId xmlns:a16="http://schemas.microsoft.com/office/drawing/2014/main" id="{853B7EAE-4F42-493E-B884-D2B70BEC49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73421560"/>
              </p:ext>
            </p:extLst>
          </p:nvPr>
        </p:nvGraphicFramePr>
        <p:xfrm>
          <a:off x="646111" y="1853248"/>
          <a:ext cx="9706428" cy="3668630"/>
        </p:xfrm>
        <a:graphic>
          <a:graphicData uri="http://schemas.openxmlformats.org/drawingml/2006/table">
            <a:tbl>
              <a:tblPr/>
              <a:tblGrid>
                <a:gridCol w="81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+mj-lt"/>
                          <a:ea typeface="Calibri"/>
                          <a:cs typeface="Times New Roman"/>
                        </a:rPr>
                        <a:t>NO.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+mj-lt"/>
                          <a:ea typeface="Calibri"/>
                          <a:cs typeface="Times New Roman"/>
                        </a:rPr>
                        <a:t>PROJECT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+mj-lt"/>
                          <a:ea typeface="Calibri"/>
                          <a:cs typeface="Times New Roman"/>
                        </a:rPr>
                        <a:t>COST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Development of the RN27-RN30 </a:t>
                      </a:r>
                      <a:r>
                        <a:rPr lang="en-IN" sz="1600">
                          <a:latin typeface="+mj-lt"/>
                          <a:ea typeface="Calibri"/>
                          <a:cs typeface="Times New Roman"/>
                        </a:rPr>
                        <a:t>national roads (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Labé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Tougué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Dinguiraye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Siguiri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baseline="0" dirty="0">
                          <a:latin typeface="+mj-lt"/>
                          <a:ea typeface="Calibri"/>
                          <a:cs typeface="Times New Roman"/>
                        </a:rPr>
                        <a:t>377</a:t>
                      </a:r>
                      <a:r>
                        <a:rPr lang="bn-IN" sz="16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6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Construction and equipment of the National Youth Palace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baseline="0" dirty="0">
                          <a:latin typeface="+mj-lt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bn-IN" sz="16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6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Construction and rehabilitation of the Kankan-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Kérouané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Beyla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 road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231 </a:t>
                      </a:r>
                      <a:r>
                        <a:rPr lang="bn-IN" sz="1600" baseline="0" dirty="0">
                          <a:latin typeface="+mj-lt"/>
                          <a:ea typeface="Calibri"/>
                          <a:cs typeface="Times New Roman"/>
                        </a:rPr>
                        <a:t>million </a:t>
                      </a:r>
                      <a:r>
                        <a:rPr lang="bn-IN" sz="16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Rehabilitation of the universities of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Sonfonia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Labé</a:t>
                      </a:r>
                      <a:r>
                        <a:rPr lang="en-IN" sz="1600" dirty="0">
                          <a:latin typeface="+mj-lt"/>
                          <a:ea typeface="Calibri"/>
                          <a:cs typeface="Times New Roman"/>
                        </a:rPr>
                        <a:t>, Kankan and </a:t>
                      </a:r>
                      <a:r>
                        <a:rPr lang="en-IN" sz="1600" dirty="0" err="1">
                          <a:latin typeface="+mj-lt"/>
                          <a:ea typeface="Calibri"/>
                          <a:cs typeface="Times New Roman"/>
                        </a:rPr>
                        <a:t>N'Zérékoré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350 </a:t>
                      </a:r>
                      <a:r>
                        <a:rPr lang="bn-IN" sz="1600" baseline="0" dirty="0">
                          <a:latin typeface="+mj-lt"/>
                          <a:ea typeface="Calibri"/>
                          <a:cs typeface="Times New Roman"/>
                        </a:rPr>
                        <a:t>million </a:t>
                      </a:r>
                      <a:r>
                        <a:rPr lang="bn-IN" sz="16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j-lt"/>
                          <a:ea typeface="Calibri"/>
                          <a:cs typeface="Times New Roman"/>
                        </a:rPr>
                        <a:t>Construction and rehabilitation of the </a:t>
                      </a:r>
                      <a:r>
                        <a:rPr lang="en-US" sz="1600" dirty="0" err="1">
                          <a:latin typeface="+mj-lt"/>
                          <a:ea typeface="Calibri"/>
                          <a:cs typeface="Times New Roman"/>
                        </a:rPr>
                        <a:t>Labé</a:t>
                      </a:r>
                      <a:r>
                        <a:rPr lang="en-US" sz="1600" dirty="0">
                          <a:latin typeface="+mj-lt"/>
                          <a:ea typeface="Calibri"/>
                          <a:cs typeface="Times New Roman"/>
                        </a:rPr>
                        <a:t>-Mali-</a:t>
                      </a:r>
                      <a:r>
                        <a:rPr lang="en-US" sz="1600" dirty="0" err="1">
                          <a:latin typeface="+mj-lt"/>
                          <a:ea typeface="Calibri"/>
                          <a:cs typeface="Times New Roman"/>
                        </a:rPr>
                        <a:t>Kédougou</a:t>
                      </a:r>
                      <a:r>
                        <a:rPr lang="en-US" sz="1600" dirty="0">
                          <a:latin typeface="+mj-lt"/>
                          <a:ea typeface="Calibri"/>
                          <a:cs typeface="Times New Roman"/>
                        </a:rPr>
                        <a:t> road (185km)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291.2 million USD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593754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latin typeface="+mj-lt"/>
                          <a:ea typeface="Calibri"/>
                          <a:cs typeface="Times New Roman"/>
                        </a:rPr>
                        <a:t>Development</a:t>
                      </a: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 of 88.7 </a:t>
                      </a:r>
                      <a:r>
                        <a:rPr lang="en-US" sz="1600" dirty="0">
                          <a:latin typeface="+mj-lt"/>
                          <a:ea typeface="Calibri"/>
                          <a:cs typeface="Times New Roman"/>
                        </a:rPr>
                        <a:t>ha in the eastern zone of the Port of Conakry</a:t>
                      </a: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j-lt"/>
                          <a:ea typeface="Calibri"/>
                          <a:cs typeface="Times New Roman"/>
                        </a:rPr>
                        <a:t>774 million USD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82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49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F37B0E1-EAF9-42B9-AB0B-2AB530D282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tretch>
            <a:fillRect/>
          </a:stretch>
        </p:blipFill>
        <p:spPr>
          <a:xfrm>
            <a:off x="0" y="33510"/>
            <a:ext cx="12191999" cy="6822039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4131129"/>
            <a:ext cx="12192000" cy="272687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629668"/>
            <a:ext cx="6563506" cy="1311128"/>
          </a:xfrm>
        </p:spPr>
        <p:txBody>
          <a:bodyPr/>
          <a:lstStyle/>
          <a:p>
            <a:r>
              <a:rPr lang="en-IN" spc="0" dirty="0"/>
              <a:t>Thank you for </a:t>
            </a:r>
            <a:br>
              <a:rPr lang="en-IN" spc="0" dirty="0"/>
            </a:br>
            <a:r>
              <a:rPr lang="en-IN" spc="0" dirty="0"/>
              <a:t>your attention</a:t>
            </a:r>
            <a:endParaRPr lang="en-GB" spc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hlinkClick r:id="rId8"/>
              </a:rPr>
              <a:t>www.invest.gov.gn</a:t>
            </a:r>
            <a:endParaRPr lang="en-US" b="1" dirty="0"/>
          </a:p>
          <a:p>
            <a:pPr algn="ctr"/>
            <a:r>
              <a:rPr lang="en-US" b="1" dirty="0">
                <a:hlinkClick r:id="rId9"/>
              </a:rPr>
              <a:t>www.mtp.gov.gn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2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57517"/>
            <a:ext cx="9404723" cy="590931"/>
          </a:xfrm>
        </p:spPr>
        <p:txBody>
          <a:bodyPr/>
          <a:lstStyle/>
          <a:p>
            <a:r>
              <a:rPr lang="en-US" dirty="0"/>
              <a:t>Plan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IN" sz="2800" dirty="0"/>
              <a:t>General presentation</a:t>
            </a:r>
          </a:p>
          <a:p>
            <a:pPr lvl="1"/>
            <a:r>
              <a:rPr lang="en-IN" sz="2800" dirty="0"/>
              <a:t>Maritime transport</a:t>
            </a:r>
          </a:p>
          <a:p>
            <a:pPr lvl="1"/>
            <a:r>
              <a:rPr lang="en-IN" sz="2800" dirty="0"/>
              <a:t>Land transport</a:t>
            </a:r>
          </a:p>
          <a:p>
            <a:pPr lvl="1"/>
            <a:r>
              <a:rPr lang="en-IN" sz="2800" dirty="0"/>
              <a:t>Air transport</a:t>
            </a:r>
          </a:p>
          <a:p>
            <a:pPr lvl="1"/>
            <a:r>
              <a:rPr lang="en-IN" sz="2800" dirty="0"/>
              <a:t>Real estate infrastructure</a:t>
            </a:r>
          </a:p>
          <a:p>
            <a:pPr lvl="1"/>
            <a:r>
              <a:rPr lang="en-IN" sz="2800" dirty="0"/>
              <a:t>Investment opportunities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2323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13817" t="3240" r="234" b="927"/>
          <a:stretch/>
        </p:blipFill>
        <p:spPr>
          <a:xfrm>
            <a:off x="1" y="41274"/>
            <a:ext cx="12611100" cy="6816726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24049"/>
            <a:ext cx="9666514" cy="1686720"/>
          </a:xfrm>
        </p:spPr>
        <p:txBody>
          <a:bodyPr/>
          <a:lstStyle/>
          <a:p>
            <a:r>
              <a:rPr lang="en-US" dirty="0"/>
              <a:t>General presentation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presentation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28933"/>
            <a:ext cx="5996254" cy="45859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Area: 245,857 Km²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Population: 12 million inhabitants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One of the highest growth rates in the world: </a:t>
            </a:r>
            <a:br>
              <a:rPr lang="en-IN" dirty="0"/>
            </a:br>
            <a:r>
              <a:rPr lang="en-IN" dirty="0"/>
              <a:t>9.9% on average since 2016 (IMF)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Gain of 27 ranks in the World Bank's Doing Business in 7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Mobilization of more than 21 billion USD at </a:t>
            </a:r>
            <a:br>
              <a:rPr lang="en-IN" dirty="0"/>
            </a:br>
            <a:r>
              <a:rPr lang="en-IN" dirty="0"/>
              <a:t>the PNDES Advisory Group for 2016-2020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Guinea-China framework agreement: 20 billion USD over 20 years for infrastructure financing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C7537-10E8-4F8B-AEA6-7A2D52D8F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976" y="755221"/>
            <a:ext cx="5395653" cy="5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8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and institutional framework</a:t>
            </a:r>
            <a:endParaRPr lang="fr-FR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336431"/>
            <a:ext cx="10915330" cy="4880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Strengthening the legal framework with the adoption of a:</a:t>
            </a:r>
            <a:endParaRPr lang="fr-CA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Code of Local Communities in 2017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Construction and Housing Code in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Investment Code in 2015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Guinea's National Housing Policy (Vision Habitat 2021) developed in 2012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Five-year plan (CNT Act No. 007 of 7 June 2012)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National Economic and Social Development Plan (PNDES 2016-2020)</a:t>
            </a:r>
            <a:endParaRPr lang="fr-FR" sz="2000" dirty="0"/>
          </a:p>
          <a:p>
            <a:pPr algn="just"/>
            <a:endParaRPr lang="fr-FR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5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6408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6911731-D5D1-48B5-809E-5584C9065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38122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5238335"/>
            <a:ext cx="10607040" cy="70173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Ground transport</a:t>
            </a:r>
          </a:p>
        </p:txBody>
      </p:sp>
    </p:spTree>
    <p:extLst>
      <p:ext uri="{BB962C8B-B14F-4D97-AF65-F5344CB8AC3E}">
        <p14:creationId xmlns:p14="http://schemas.microsoft.com/office/powerpoint/2010/main" val="77850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Ground transport, a mutation in progress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313" y="1386610"/>
            <a:ext cx="6961651" cy="4733825"/>
          </a:xfrm>
        </p:spPr>
        <p:txBody>
          <a:bodyPr/>
          <a:lstStyle/>
          <a:p>
            <a:pPr lvl="0"/>
            <a:r>
              <a:rPr lang="en-IN" sz="1600" dirty="0"/>
              <a:t>45,301 km of existing roads</a:t>
            </a:r>
          </a:p>
          <a:p>
            <a:pPr lvl="0"/>
            <a:r>
              <a:rPr lang="en-IN" sz="1600" dirty="0"/>
              <a:t>Construction or rehabilitation of 1,011 km of national roads and construction of 5 bridges  </a:t>
            </a:r>
          </a:p>
          <a:p>
            <a:pPr lvl="0"/>
            <a:r>
              <a:rPr lang="en-IN" sz="1600" dirty="0"/>
              <a:t>Maintenance of 4,000 km of degraded national roads </a:t>
            </a:r>
          </a:p>
          <a:p>
            <a:pPr lvl="0"/>
            <a:r>
              <a:rPr lang="en-IN" sz="1600" dirty="0"/>
              <a:t>Improvement of 5,000 km of </a:t>
            </a:r>
            <a:r>
              <a:rPr lang="en-IN" sz="1600" dirty="0" err="1"/>
              <a:t>prefectoral</a:t>
            </a:r>
            <a:r>
              <a:rPr lang="en-IN" sz="1600" dirty="0"/>
              <a:t> and community roads </a:t>
            </a:r>
          </a:p>
          <a:p>
            <a:pPr lvl="0"/>
            <a:r>
              <a:rPr lang="en-IN" sz="1600" dirty="0"/>
              <a:t>Construction of 200 km of urban roads in Conakry and some inland cities  </a:t>
            </a:r>
          </a:p>
          <a:p>
            <a:pPr lvl="0"/>
            <a:r>
              <a:rPr lang="en-IN" sz="1600" dirty="0"/>
              <a:t>Rehabilitation of 4 weighing stations.</a:t>
            </a:r>
          </a:p>
          <a:p>
            <a:pPr lvl="0"/>
            <a:r>
              <a:rPr lang="en-IN" sz="1600" dirty="0"/>
              <a:t>Rehabilitation and sanitation of Conakry roads under way </a:t>
            </a:r>
          </a:p>
          <a:p>
            <a:pPr lvl="0"/>
            <a:r>
              <a:rPr lang="en-IN" sz="1600" dirty="0"/>
              <a:t>Several structural reforms accompanied by achievements </a:t>
            </a:r>
            <a:br>
              <a:rPr lang="en-IN" sz="1600" dirty="0"/>
            </a:br>
            <a:r>
              <a:rPr lang="en-IN" sz="1600" dirty="0"/>
              <a:t>of unprecedented importance in the history of </a:t>
            </a:r>
            <a:br>
              <a:rPr lang="en-IN" sz="1600" dirty="0"/>
            </a:br>
            <a:r>
              <a:rPr lang="en-IN" sz="1600" dirty="0"/>
              <a:t>the Republic of Guinea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38" y="1386611"/>
            <a:ext cx="3937914" cy="221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C00DB-050C-4C9A-A526-C0051B8A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93" y="3901256"/>
            <a:ext cx="3945207" cy="22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1958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6911731-D5D1-48B5-809E-5584C9065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3821" b="2490"/>
          <a:stretch/>
        </p:blipFill>
        <p:spPr>
          <a:xfrm>
            <a:off x="0" y="0"/>
            <a:ext cx="12192000" cy="5441924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173" y="5441924"/>
            <a:ext cx="10607040" cy="701731"/>
          </a:xfrm>
        </p:spPr>
        <p:txBody>
          <a:bodyPr/>
          <a:lstStyle/>
          <a:p>
            <a:r>
              <a:rPr lang="en-GB" dirty="0"/>
              <a:t>Maritime transport</a:t>
            </a:r>
          </a:p>
        </p:txBody>
      </p:sp>
    </p:spTree>
    <p:extLst>
      <p:ext uri="{BB962C8B-B14F-4D97-AF65-F5344CB8AC3E}">
        <p14:creationId xmlns:p14="http://schemas.microsoft.com/office/powerpoint/2010/main" val="208886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45E8807-1FBC-4E9A-A439-F3B71039BF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5999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9BCAE50-C4FC-4228-A130-EE802D0E983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861" y="276804"/>
            <a:ext cx="11296278" cy="1089529"/>
          </a:xfrm>
        </p:spPr>
        <p:txBody>
          <a:bodyPr/>
          <a:lstStyle/>
          <a:p>
            <a:r>
              <a:rPr lang="en-IN" dirty="0"/>
              <a:t>Modernization of the Autonomous Port of Conakry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4" y="3744520"/>
            <a:ext cx="11286365" cy="1699136"/>
          </a:xfrm>
        </p:spPr>
        <p:txBody>
          <a:bodyPr>
            <a:noAutofit/>
          </a:bodyPr>
          <a:lstStyle/>
          <a:p>
            <a:pPr lvl="0"/>
            <a:r>
              <a:rPr lang="en-IN" sz="2000" dirty="0"/>
              <a:t>Expansion of the Autonomous Port of Conakry by 88.7 hectares</a:t>
            </a:r>
          </a:p>
          <a:p>
            <a:pPr lvl="0"/>
            <a:r>
              <a:rPr lang="en-IN" sz="2000" dirty="0"/>
              <a:t>Inauguration in 2014 of the 12th berth (terminal) 13 meters deep, and acquisition of several modern equipment</a:t>
            </a:r>
          </a:p>
          <a:p>
            <a:pPr lvl="0"/>
            <a:r>
              <a:rPr lang="en-IN" sz="2000" dirty="0"/>
              <a:t>Construction of a 4 km long penetrating road and parking areas with a capacity of </a:t>
            </a:r>
            <a:br>
              <a:rPr lang="en-IN" sz="2000" dirty="0"/>
            </a:br>
            <a:r>
              <a:rPr lang="en-IN" sz="2000" dirty="0"/>
              <a:t>600 trucks</a:t>
            </a: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 txBox="1">
            <a:spLocks/>
          </p:cNvSpPr>
          <p:nvPr/>
        </p:nvSpPr>
        <p:spPr>
          <a:xfrm>
            <a:off x="447861" y="4594088"/>
            <a:ext cx="5329647" cy="1699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A4DF4B-C6B7-4679-A15B-D29AC72853AC}"/>
              </a:ext>
            </a:extLst>
          </p:cNvPr>
          <p:cNvSpPr/>
          <p:nvPr/>
        </p:nvSpPr>
        <p:spPr>
          <a:xfrm>
            <a:off x="457774" y="5778778"/>
            <a:ext cx="11124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/>
              <a:t>1,185 ships received in 2018 versus 694 in 2010.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/>
              <a:t>Increase in traffic from 6,876,441 tons in 2010 to 10,700,000 tons in 2018 (56%)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E683D-BBB6-4A75-9133-2D747ED74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732" y="1079222"/>
            <a:ext cx="6724205" cy="25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47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2Sq0.zRgS5mB6BiZS5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5zYm_dQjmjqB0g5ZHF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YRAItUQ_GN5id1.ZhP_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zLIQ1rS2.OepH8R3eRW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6dc4bcd6-49db-4c07-9060-8acfc67cef9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801</Words>
  <Application>Microsoft Office PowerPoint</Application>
  <PresentationFormat>Widescreen</PresentationFormat>
  <Paragraphs>115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Office Theme</vt:lpstr>
      <vt:lpstr>think-cell Slide</vt:lpstr>
      <vt:lpstr>Invest in infrastructures</vt:lpstr>
      <vt:lpstr>Plan</vt:lpstr>
      <vt:lpstr>General presentation</vt:lpstr>
      <vt:lpstr>General presentation</vt:lpstr>
      <vt:lpstr>Legal and institutional framework</vt:lpstr>
      <vt:lpstr>Ground transport</vt:lpstr>
      <vt:lpstr>Ground transport, a mutation in progress</vt:lpstr>
      <vt:lpstr>Maritime transport</vt:lpstr>
      <vt:lpstr>Modernization of the Autonomous Port of Conakry</vt:lpstr>
      <vt:lpstr>Port infrastructure at the heart of the economy</vt:lpstr>
      <vt:lpstr>Air transport</vt:lpstr>
      <vt:lpstr>Aerial Infrastructure</vt:lpstr>
      <vt:lpstr>Real estate infrastructure</vt:lpstr>
      <vt:lpstr>Housing</vt:lpstr>
      <vt:lpstr>Development of urban centers</vt:lpstr>
      <vt:lpstr>Greater Conakry 2040 Project </vt:lpstr>
      <vt:lpstr>Investment opportunities</vt:lpstr>
      <vt:lpstr>Investment opportunities</vt:lpstr>
      <vt:lpstr>Thank you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2019-05-27T10:18:12Z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