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4"/>
  </p:notesMasterIdLst>
  <p:handoutMasterIdLst>
    <p:handoutMasterId r:id="rId25"/>
  </p:handoutMasterIdLst>
  <p:sldIdLst>
    <p:sldId id="256" r:id="rId5"/>
    <p:sldId id="291" r:id="rId6"/>
    <p:sldId id="285" r:id="rId7"/>
    <p:sldId id="258" r:id="rId8"/>
    <p:sldId id="292" r:id="rId9"/>
    <p:sldId id="286" r:id="rId10"/>
    <p:sldId id="298" r:id="rId11"/>
    <p:sldId id="301" r:id="rId12"/>
    <p:sldId id="273" r:id="rId13"/>
    <p:sldId id="299" r:id="rId14"/>
    <p:sldId id="302" r:id="rId15"/>
    <p:sldId id="275" r:id="rId16"/>
    <p:sldId id="303" r:id="rId17"/>
    <p:sldId id="259" r:id="rId18"/>
    <p:sldId id="293" r:id="rId19"/>
    <p:sldId id="276" r:id="rId20"/>
    <p:sldId id="304" r:id="rId21"/>
    <p:sldId id="295" r:id="rId22"/>
    <p:sldId id="269" r:id="rId23"/>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1C6FD"/>
    <a:srgbClr val="79AE02"/>
    <a:srgbClr val="067F9C"/>
    <a:srgbClr val="014E52"/>
    <a:srgbClr val="0C596D"/>
    <a:srgbClr val="03556D"/>
    <a:srgbClr val="145C72"/>
    <a:srgbClr val="0000A4"/>
    <a:srgbClr val="1AB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5" autoAdjust="0"/>
    <p:restoredTop sz="94660"/>
  </p:normalViewPr>
  <p:slideViewPr>
    <p:cSldViewPr snapToGrid="0">
      <p:cViewPr>
        <p:scale>
          <a:sx n="60" d="100"/>
          <a:sy n="60" d="100"/>
        </p:scale>
        <p:origin x="1098" y="336"/>
      </p:cViewPr>
      <p:guideLst>
        <p:guide pos="3840"/>
        <p:guide orient="horz" pos="2160"/>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5/27/2019</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27/05/2019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a:t>
            </a:fld>
            <a:endParaRPr lang="en-GB" b="1"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tags" Target="../tags/tag3.xml"/><Relationship Id="rId7" Type="http://schemas.openxmlformats.org/officeDocument/2006/relationships/image" Target="../media/image2.JP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19.xml"/><Relationship Id="rId7" Type="http://schemas.openxmlformats.org/officeDocument/2006/relationships/image" Target="../media/image12.PNG"/><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4.jpg"/><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16.jpg"/><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25.xml"/><Relationship Id="rId7" Type="http://schemas.openxmlformats.org/officeDocument/2006/relationships/image" Target="../media/image17.jpeg"/><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9.png"/><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20.JPG"/><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slideLayout" Target="../slideLayouts/slideLayout5.xml"/><Relationship Id="rId4" Type="http://schemas.openxmlformats.org/officeDocument/2006/relationships/tags" Target="../tags/tag34.xml"/></Relationships>
</file>

<file path=ppt/slides/_rels/slide19.xml.rels><?xml version="1.0" encoding="UTF-8" standalone="yes"?>
<Relationships xmlns="http://schemas.openxmlformats.org/package/2006/relationships"><Relationship Id="rId8" Type="http://schemas.openxmlformats.org/officeDocument/2006/relationships/hyperlink" Target="http://www.invest.gov.gn/" TargetMode="External"/><Relationship Id="rId3" Type="http://schemas.openxmlformats.org/officeDocument/2006/relationships/tags" Target="../tags/tag36.xml"/><Relationship Id="rId7" Type="http://schemas.openxmlformats.org/officeDocument/2006/relationships/image" Target="../media/image21.png"/><Relationship Id="rId2" Type="http://schemas.openxmlformats.org/officeDocument/2006/relationships/tags" Target="../tags/tag35.xml"/><Relationship Id="rId1" Type="http://schemas.openxmlformats.org/officeDocument/2006/relationships/vmlDrawing" Target="../drawings/vmlDrawing17.vml"/><Relationship Id="rId6" Type="http://schemas.openxmlformats.org/officeDocument/2006/relationships/image" Target="../media/image1.emf"/><Relationship Id="rId11" Type="http://schemas.microsoft.com/office/2007/relationships/hdphoto" Target="../media/hdphoto2.wdp"/><Relationship Id="rId5" Type="http://schemas.openxmlformats.org/officeDocument/2006/relationships/oleObject" Target="../embeddings/oleObject17.bin"/><Relationship Id="rId10" Type="http://schemas.openxmlformats.org/officeDocument/2006/relationships/image" Target="../media/image22.png"/><Relationship Id="rId4" Type="http://schemas.openxmlformats.org/officeDocument/2006/relationships/slideLayout" Target="../slideLayouts/slideLayout20.xml"/><Relationship Id="rId9" Type="http://schemas.openxmlformats.org/officeDocument/2006/relationships/hyperlink" Target="http://www.mtp.gov.gn/" TargetMode="External"/></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6.JP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9.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8.jp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0.JP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1.jpg"/><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09DF5CB-4789-4060-B39A-E493FC104BAE}"/>
              </a:ext>
            </a:extLst>
          </p:cNvPr>
          <p:cNvGraphicFramePr>
            <a:graphicFrameLocks noChangeAspect="1"/>
          </p:cNvGraphicFramePr>
          <p:nvPr>
            <p:custDataLst>
              <p:tags r:id="rId2"/>
            </p:custDataLst>
            <p:extLst>
              <p:ext uri="{D42A27DB-BD31-4B8C-83A1-F6EECF244321}">
                <p14:modId xmlns:p14="http://schemas.microsoft.com/office/powerpoint/2010/main" val="27239068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5" name="think-cell Slide" r:id="rId5" imgW="470" imgH="469" progId="TCLayout.ActiveDocument.1">
                  <p:embed/>
                </p:oleObj>
              </mc:Choice>
              <mc:Fallback>
                <p:oleObj name="think-cell Slide" r:id="rId5" imgW="470" imgH="469" progId="TCLayout.ActiveDocument.1">
                  <p:embed/>
                  <p:pic>
                    <p:nvPicPr>
                      <p:cNvPr id="3" name="Object 2" hidden="1">
                        <a:extLst>
                          <a:ext uri="{FF2B5EF4-FFF2-40B4-BE49-F238E27FC236}">
                            <a16:creationId xmlns:a16="http://schemas.microsoft.com/office/drawing/2014/main" id="{209DF5CB-4789-4060-B39A-E493FC104B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D911C47-4EAE-4ABC-9EF0-1AE40F7F4C57}"/>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6" name="Picture 5">
            <a:extLst>
              <a:ext uri="{FF2B5EF4-FFF2-40B4-BE49-F238E27FC236}">
                <a16:creationId xmlns:a16="http://schemas.microsoft.com/office/drawing/2014/main" id="{F14394A7-F59A-44F1-83EB-DB8FC741D838}"/>
              </a:ext>
            </a:extLst>
          </p:cNvPr>
          <p:cNvPicPr>
            <a:picLocks noChangeAspect="1"/>
          </p:cNvPicPr>
          <p:nvPr/>
        </p:nvPicPr>
        <p:blipFill rotWithShape="1">
          <a:blip r:embed="rId7"/>
          <a:srcRect t="13558" b="12553"/>
          <a:stretch/>
        </p:blipFill>
        <p:spPr>
          <a:xfrm>
            <a:off x="-1" y="2421636"/>
            <a:ext cx="12192000" cy="5067301"/>
          </a:xfrm>
          <a:prstGeom prst="rect">
            <a:avLst/>
          </a:prstGeom>
        </p:spPr>
      </p:pic>
      <p:pic>
        <p:nvPicPr>
          <p:cNvPr id="8" name="Picture Placeholder 8">
            <a:extLst>
              <a:ext uri="{FF2B5EF4-FFF2-40B4-BE49-F238E27FC236}">
                <a16:creationId xmlns:a16="http://schemas.microsoft.com/office/drawing/2014/main" id="{92255F69-2E28-4DA0-82E6-DD4530B8E1B4}"/>
              </a:ext>
            </a:extLst>
          </p:cNvPr>
          <p:cNvPicPr>
            <a:picLocks noChangeAspect="1"/>
          </p:cNvPicPr>
          <p:nvPr/>
        </p:nvPicPr>
        <p:blipFill>
          <a:blip r:embed="rId8"/>
          <a:stretch>
            <a:fillRect/>
          </a:stretch>
        </p:blipFill>
        <p:spPr>
          <a:xfrm>
            <a:off x="2886682" y="0"/>
            <a:ext cx="9305317" cy="4023180"/>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pic>
      <p:pic>
        <p:nvPicPr>
          <p:cNvPr id="9" name="Picture Placeholder 8">
            <a:extLst>
              <a:ext uri="{FF2B5EF4-FFF2-40B4-BE49-F238E27FC236}">
                <a16:creationId xmlns:a16="http://schemas.microsoft.com/office/drawing/2014/main" id="{1BF8833C-D907-D24E-949C-65190DF62995}"/>
              </a:ext>
            </a:extLst>
          </p:cNvPr>
          <p:cNvPicPr>
            <a:picLocks noGrp="1" noChangeAspect="1"/>
          </p:cNvPicPr>
          <p:nvPr>
            <p:ph type="pic" sz="quarter" idx="10"/>
          </p:nvPr>
        </p:nvPicPr>
        <p:blipFill>
          <a:blip r:embed="rId9"/>
          <a:stretch>
            <a:fillRect/>
          </a:stretch>
        </p:blipFill>
        <p:spPr>
          <a:xfrm>
            <a:off x="0" y="0"/>
            <a:ext cx="6332561" cy="3562066"/>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106016" y="5177787"/>
            <a:ext cx="10607040" cy="757130"/>
          </a:xfrm>
        </p:spPr>
        <p:txBody>
          <a:bodyPr/>
          <a:lstStyle/>
          <a:p>
            <a:r>
              <a:rPr lang="en-GB" sz="4800" dirty="0" err="1">
                <a:solidFill>
                  <a:schemeClr val="bg2"/>
                </a:solidFill>
              </a:rPr>
              <a:t>Investir</a:t>
            </a:r>
            <a:r>
              <a:rPr lang="en-GB" sz="4800" dirty="0">
                <a:solidFill>
                  <a:schemeClr val="bg2"/>
                </a:solidFill>
              </a:rPr>
              <a:t> dans les infrastructures</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106016" y="6066251"/>
            <a:ext cx="12191999" cy="757130"/>
          </a:xfrm>
        </p:spPr>
        <p:txBody>
          <a:bodyPr/>
          <a:lstStyle/>
          <a:p>
            <a:r>
              <a:rPr lang="fr-FR" sz="2400" b="1" dirty="0">
                <a:solidFill>
                  <a:schemeClr val="bg1"/>
                </a:solidFill>
              </a:rPr>
              <a:t>Assurer le développement économique du pays en multipliant les gros ouvrages</a:t>
            </a:r>
          </a:p>
        </p:txBody>
      </p:sp>
      <p:pic>
        <p:nvPicPr>
          <p:cNvPr id="5" name="Picture 4">
            <a:extLst>
              <a:ext uri="{FF2B5EF4-FFF2-40B4-BE49-F238E27FC236}">
                <a16:creationId xmlns:a16="http://schemas.microsoft.com/office/drawing/2014/main" id="{81ABAE5B-19E4-4A0C-9817-004C896BDF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9390" y="0"/>
            <a:ext cx="2325041" cy="2158967"/>
          </a:xfrm>
          <a:prstGeom prst="rect">
            <a:avLst/>
          </a:prstGeom>
        </p:spPr>
      </p:pic>
    </p:spTree>
    <p:extLst>
      <p:ext uri="{BB962C8B-B14F-4D97-AF65-F5344CB8AC3E}">
        <p14:creationId xmlns:p14="http://schemas.microsoft.com/office/powerpoint/2010/main" val="383075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31151FC-17A2-4C77-B086-E9F605A1399C}"/>
              </a:ext>
            </a:extLst>
          </p:cNvPr>
          <p:cNvGraphicFramePr>
            <a:graphicFrameLocks noChangeAspect="1"/>
          </p:cNvGraphicFramePr>
          <p:nvPr>
            <p:custDataLst>
              <p:tags r:id="rId2"/>
            </p:custDataLst>
            <p:extLst>
              <p:ext uri="{D42A27DB-BD31-4B8C-83A1-F6EECF244321}">
                <p14:modId xmlns:p14="http://schemas.microsoft.com/office/powerpoint/2010/main" val="439588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64"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F8B3FF3-809F-4BDF-B053-5F59B5B7E922}"/>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fr-FR" sz="3200" b="1" dirty="0">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2" name="Titre 1"/>
          <p:cNvSpPr>
            <a:spLocks noGrp="1"/>
          </p:cNvSpPr>
          <p:nvPr>
            <p:ph type="title"/>
          </p:nvPr>
        </p:nvSpPr>
        <p:spPr>
          <a:xfrm>
            <a:off x="446314" y="376824"/>
            <a:ext cx="11174186" cy="535531"/>
          </a:xfrm>
        </p:spPr>
        <p:txBody>
          <a:bodyPr/>
          <a:lstStyle/>
          <a:p>
            <a:r>
              <a:rPr lang="fr-FR" sz="3200" dirty="0"/>
              <a:t>Des infrastructures portuaires au cœur de l’économie</a:t>
            </a:r>
          </a:p>
        </p:txBody>
      </p:sp>
      <p:sp>
        <p:nvSpPr>
          <p:cNvPr id="3" name="Espace réservé du contenu 2"/>
          <p:cNvSpPr>
            <a:spLocks noGrp="1"/>
          </p:cNvSpPr>
          <p:nvPr>
            <p:ph idx="1"/>
          </p:nvPr>
        </p:nvSpPr>
        <p:spPr>
          <a:xfrm>
            <a:off x="571499" y="961016"/>
            <a:ext cx="6322595" cy="5251268"/>
          </a:xfrm>
        </p:spPr>
        <p:txBody>
          <a:bodyPr/>
          <a:lstStyle/>
          <a:p>
            <a:pPr lvl="0"/>
            <a:r>
              <a:rPr lang="fr-FR" dirty="0"/>
              <a:t>Construction en 2014 des ports de </a:t>
            </a:r>
            <a:r>
              <a:rPr lang="fr-FR" dirty="0" err="1"/>
              <a:t>Katougouma</a:t>
            </a:r>
            <a:r>
              <a:rPr lang="fr-FR" dirty="0"/>
              <a:t> (70 ha) et </a:t>
            </a:r>
            <a:r>
              <a:rPr lang="fr-FR" dirty="0" err="1"/>
              <a:t>Dapilon</a:t>
            </a:r>
            <a:r>
              <a:rPr lang="fr-FR" dirty="0"/>
              <a:t> (300 ha) dans la zone de Boké, permettant d’exporter 2/3 de la production de bauxite actuelle en Guinée </a:t>
            </a:r>
          </a:p>
          <a:p>
            <a:pPr lvl="0"/>
            <a:r>
              <a:rPr lang="fr-FR" dirty="0"/>
              <a:t>Ouverture du port de </a:t>
            </a:r>
            <a:r>
              <a:rPr lang="fr-FR" dirty="0" err="1"/>
              <a:t>Taressa</a:t>
            </a:r>
            <a:r>
              <a:rPr lang="fr-FR" dirty="0"/>
              <a:t> exploité par </a:t>
            </a:r>
            <a:r>
              <a:rPr lang="fr-FR" dirty="0" err="1"/>
              <a:t>Rusal</a:t>
            </a:r>
            <a:r>
              <a:rPr lang="fr-FR" dirty="0"/>
              <a:t> en juin 2018 avec une capacité annuelle de 6Mt/an </a:t>
            </a:r>
          </a:p>
          <a:p>
            <a:r>
              <a:rPr lang="fr-FR" dirty="0"/>
              <a:t>Achèvement en 2018 du port de Bel Air exploité par </a:t>
            </a:r>
            <a:r>
              <a:rPr lang="fr-FR" dirty="0" err="1"/>
              <a:t>Alufer</a:t>
            </a:r>
            <a:r>
              <a:rPr lang="fr-FR" dirty="0"/>
              <a:t> achevé en 2018 (objectif de production de 5 à 7 Mt/an)</a:t>
            </a:r>
          </a:p>
          <a:p>
            <a:pPr lvl="0"/>
            <a:r>
              <a:rPr lang="fr-FR" dirty="0"/>
              <a:t>Développement du port de Kamsar (100 ha) situé dans l’embouchure directe du Rio Nunez et divisé en deux sites exploité par CBG et GAC (14 Mt/an)</a:t>
            </a:r>
          </a:p>
          <a:p>
            <a:pPr lvl="0"/>
            <a:r>
              <a:rPr lang="fr-FR" dirty="0"/>
              <a:t>Construction en cours des ports de </a:t>
            </a:r>
            <a:r>
              <a:rPr lang="fr-FR" dirty="0" err="1"/>
              <a:t>Benty</a:t>
            </a:r>
            <a:r>
              <a:rPr lang="fr-FR" dirty="0"/>
              <a:t> et </a:t>
            </a:r>
            <a:r>
              <a:rPr lang="fr-FR" dirty="0" err="1"/>
              <a:t>Konta</a:t>
            </a:r>
            <a:r>
              <a:rPr lang="fr-FR" dirty="0"/>
              <a:t> </a:t>
            </a:r>
          </a:p>
          <a:p>
            <a:pPr lvl="0"/>
            <a:r>
              <a:rPr lang="fr-FR" dirty="0"/>
              <a:t>La zone de </a:t>
            </a:r>
            <a:r>
              <a:rPr lang="fr-FR" dirty="0" err="1"/>
              <a:t>Kokaya</a:t>
            </a:r>
            <a:r>
              <a:rPr lang="fr-FR" dirty="0"/>
              <a:t>, sur la </a:t>
            </a:r>
            <a:r>
              <a:rPr lang="fr-FR" dirty="0" err="1"/>
              <a:t>Fatala</a:t>
            </a:r>
            <a:r>
              <a:rPr lang="fr-FR" dirty="0"/>
              <a:t>, abritera les infrastructures d’évacuation de plusieurs sociétés d’exploitation de bauxite</a:t>
            </a:r>
          </a:p>
        </p:txBody>
      </p:sp>
      <p:pic>
        <p:nvPicPr>
          <p:cNvPr id="6" name="Picture 5">
            <a:extLst>
              <a:ext uri="{FF2B5EF4-FFF2-40B4-BE49-F238E27FC236}">
                <a16:creationId xmlns:a16="http://schemas.microsoft.com/office/drawing/2014/main" id="{61A9E717-FBF8-4C3A-B2F4-52DE8866F7FE}"/>
              </a:ext>
            </a:extLst>
          </p:cNvPr>
          <p:cNvPicPr>
            <a:picLocks noChangeAspect="1"/>
          </p:cNvPicPr>
          <p:nvPr/>
        </p:nvPicPr>
        <p:blipFill rotWithShape="1">
          <a:blip r:embed="rId7"/>
          <a:srcRect b="9114"/>
          <a:stretch/>
        </p:blipFill>
        <p:spPr>
          <a:xfrm>
            <a:off x="7220379" y="962255"/>
            <a:ext cx="4400121" cy="2624395"/>
          </a:xfrm>
          <a:prstGeom prst="rect">
            <a:avLst/>
          </a:prstGeom>
        </p:spPr>
      </p:pic>
      <p:pic>
        <p:nvPicPr>
          <p:cNvPr id="10" name="Picture 9">
            <a:extLst>
              <a:ext uri="{FF2B5EF4-FFF2-40B4-BE49-F238E27FC236}">
                <a16:creationId xmlns:a16="http://schemas.microsoft.com/office/drawing/2014/main" id="{6C125951-77D6-441A-81E9-0CAEEBE46F4B}"/>
              </a:ext>
            </a:extLst>
          </p:cNvPr>
          <p:cNvPicPr>
            <a:picLocks noChangeAspect="1"/>
          </p:cNvPicPr>
          <p:nvPr/>
        </p:nvPicPr>
        <p:blipFill>
          <a:blip r:embed="rId8"/>
          <a:stretch>
            <a:fillRect/>
          </a:stretch>
        </p:blipFill>
        <p:spPr>
          <a:xfrm>
            <a:off x="7220379" y="3751623"/>
            <a:ext cx="3943490" cy="2957617"/>
          </a:xfrm>
          <a:prstGeom prst="rect">
            <a:avLst/>
          </a:prstGeom>
        </p:spPr>
      </p:pic>
    </p:spTree>
    <p:extLst>
      <p:ext uri="{BB962C8B-B14F-4D97-AF65-F5344CB8AC3E}">
        <p14:creationId xmlns:p14="http://schemas.microsoft.com/office/powerpoint/2010/main" val="110118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911731-D5D1-48B5-809E-5584C906580C}"/>
              </a:ext>
            </a:extLst>
          </p:cNvPr>
          <p:cNvGraphicFramePr>
            <a:graphicFrameLocks noChangeAspect="1"/>
          </p:cNvGraphicFramePr>
          <p:nvPr>
            <p:custDataLst>
              <p:tags r:id="rId2"/>
            </p:custDataLst>
            <p:extLst>
              <p:ext uri="{D42A27DB-BD31-4B8C-83A1-F6EECF244321}">
                <p14:modId xmlns:p14="http://schemas.microsoft.com/office/powerpoint/2010/main" val="9946696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12" name="think-cell Slide" r:id="rId5" imgW="470" imgH="469" progId="TCLayout.ActiveDocument.1">
                  <p:embed/>
                </p:oleObj>
              </mc:Choice>
              <mc:Fallback>
                <p:oleObj name="think-cell Slide" r:id="rId5" imgW="470" imgH="469" progId="TCLayout.ActiveDocument.1">
                  <p:embed/>
                  <p:pic>
                    <p:nvPicPr>
                      <p:cNvPr id="8" name="Object 7" hidden="1">
                        <a:extLst>
                          <a:ext uri="{FF2B5EF4-FFF2-40B4-BE49-F238E27FC236}">
                            <a16:creationId xmlns:a16="http://schemas.microsoft.com/office/drawing/2014/main" id="{46911731-D5D1-48B5-809E-5584C90658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9E148D2-928C-40EE-B229-983277F76B9F}"/>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4400" b="1" dirty="0">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792480" y="5238335"/>
            <a:ext cx="10607040" cy="701731"/>
          </a:xfrm>
        </p:spPr>
        <p:txBody>
          <a:bodyPr/>
          <a:lstStyle/>
          <a:p>
            <a:r>
              <a:rPr lang="en-GB" dirty="0">
                <a:solidFill>
                  <a:srgbClr val="404040"/>
                </a:solidFill>
              </a:rPr>
              <a:t>Transport</a:t>
            </a:r>
            <a:r>
              <a:rPr lang="en-GB" dirty="0"/>
              <a:t> </a:t>
            </a:r>
            <a:r>
              <a:rPr lang="en-GB" dirty="0" err="1"/>
              <a:t>aérien</a:t>
            </a:r>
            <a:endParaRPr lang="en-GB" dirty="0"/>
          </a:p>
        </p:txBody>
      </p:sp>
      <p:pic>
        <p:nvPicPr>
          <p:cNvPr id="10" name="Image 4">
            <a:extLst>
              <a:ext uri="{FF2B5EF4-FFF2-40B4-BE49-F238E27FC236}">
                <a16:creationId xmlns:a16="http://schemas.microsoft.com/office/drawing/2014/main" id="{9AD76A91-1FC9-40CF-ADAC-B6A48350A054}"/>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25625" b="25625"/>
          <a:stretch>
            <a:fillRect/>
          </a:stretch>
        </p:blipFill>
        <p:spPr>
          <a:xfrm>
            <a:off x="0" y="0"/>
            <a:ext cx="12192000" cy="3962400"/>
          </a:xfrm>
          <a:prstGeom prst="rect">
            <a:avLst/>
          </a:prstGeom>
        </p:spPr>
      </p:pic>
    </p:spTree>
    <p:extLst>
      <p:ext uri="{BB962C8B-B14F-4D97-AF65-F5344CB8AC3E}">
        <p14:creationId xmlns:p14="http://schemas.microsoft.com/office/powerpoint/2010/main" val="148979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5770" y="478919"/>
            <a:ext cx="9404723" cy="731317"/>
          </a:xfrm>
        </p:spPr>
        <p:txBody>
          <a:bodyPr/>
          <a:lstStyle/>
          <a:p>
            <a:r>
              <a:rPr lang="fr-FR" b="1" dirty="0"/>
              <a:t>Infrastructures aériennes</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12</a:t>
            </a:fld>
            <a:endParaRPr lang="en-US" dirty="0"/>
          </a:p>
        </p:txBody>
      </p:sp>
      <p:sp>
        <p:nvSpPr>
          <p:cNvPr id="6" name="Content Placeholder 2">
            <a:extLst>
              <a:ext uri="{FF2B5EF4-FFF2-40B4-BE49-F238E27FC236}">
                <a16:creationId xmlns:a16="http://schemas.microsoft.com/office/drawing/2014/main" id="{139E33D8-8506-4B37-BC19-1844EA92FE2C}"/>
              </a:ext>
            </a:extLst>
          </p:cNvPr>
          <p:cNvSpPr>
            <a:spLocks noGrp="1"/>
          </p:cNvSpPr>
          <p:nvPr>
            <p:ph idx="1"/>
          </p:nvPr>
        </p:nvSpPr>
        <p:spPr>
          <a:xfrm>
            <a:off x="344405" y="1210237"/>
            <a:ext cx="6688407" cy="4098742"/>
          </a:xfrm>
        </p:spPr>
        <p:txBody>
          <a:bodyPr>
            <a:noAutofit/>
          </a:bodyPr>
          <a:lstStyle/>
          <a:p>
            <a:pPr lvl="0" algn="just"/>
            <a:r>
              <a:rPr lang="fr-FR" dirty="0"/>
              <a:t>1 aéroport International à Conakry et 3 aéroports régionaux à Kankan, Labé et Nzérékoré</a:t>
            </a:r>
          </a:p>
          <a:p>
            <a:pPr lvl="0" algn="just"/>
            <a:r>
              <a:rPr lang="fr-FR" dirty="0"/>
              <a:t>5 aéroports secondaires à Boké, Faranah, Fria, Kissidougou, Macenta, </a:t>
            </a:r>
            <a:r>
              <a:rPr lang="fr-FR" dirty="0" err="1"/>
              <a:t>Sambailo</a:t>
            </a:r>
            <a:r>
              <a:rPr lang="fr-FR" dirty="0"/>
              <a:t> et Siguiri</a:t>
            </a:r>
          </a:p>
          <a:p>
            <a:pPr lvl="0" algn="just"/>
            <a:r>
              <a:rPr lang="fr-FR" dirty="0"/>
              <a:t>6 aérodromes construits et exploités par les sociétés minières à </a:t>
            </a:r>
            <a:r>
              <a:rPr lang="fr-FR" dirty="0" err="1"/>
              <a:t>Banankoro</a:t>
            </a:r>
            <a:r>
              <a:rPr lang="fr-FR" dirty="0"/>
              <a:t> </a:t>
            </a:r>
            <a:r>
              <a:rPr lang="fr-FR" dirty="0" err="1"/>
              <a:t>Léro</a:t>
            </a:r>
            <a:r>
              <a:rPr lang="fr-FR" dirty="0"/>
              <a:t>, Kamsar, </a:t>
            </a:r>
            <a:r>
              <a:rPr lang="fr-FR" dirty="0" err="1"/>
              <a:t>Sangarédi</a:t>
            </a:r>
            <a:r>
              <a:rPr lang="fr-FR" dirty="0"/>
              <a:t>, </a:t>
            </a:r>
            <a:r>
              <a:rPr lang="fr-FR" dirty="0" err="1"/>
              <a:t>Beyla</a:t>
            </a:r>
            <a:r>
              <a:rPr lang="fr-FR" dirty="0"/>
              <a:t>, et </a:t>
            </a:r>
            <a:r>
              <a:rPr lang="fr-FR" dirty="0" err="1"/>
              <a:t>Kignéro</a:t>
            </a:r>
            <a:endParaRPr lang="fr-FR" dirty="0"/>
          </a:p>
          <a:p>
            <a:pPr algn="just"/>
            <a:r>
              <a:rPr lang="fr-FR" dirty="0"/>
              <a:t>Projet de construction d’un aéroport international à </a:t>
            </a:r>
            <a:r>
              <a:rPr lang="fr-FR" dirty="0" err="1"/>
              <a:t>Maférinya</a:t>
            </a:r>
            <a:r>
              <a:rPr lang="fr-FR" dirty="0"/>
              <a:t> (à 70 km de Conakry)</a:t>
            </a:r>
          </a:p>
          <a:p>
            <a:pPr algn="just"/>
            <a:r>
              <a:rPr lang="fr-FR" dirty="0"/>
              <a:t>Réhabilitation de la compagnie de transport aérien « </a:t>
            </a:r>
            <a:r>
              <a:rPr lang="fr-FR" dirty="0" err="1"/>
              <a:t>Guinea</a:t>
            </a:r>
            <a:r>
              <a:rPr lang="fr-FR" dirty="0"/>
              <a:t> Airlines » </a:t>
            </a:r>
          </a:p>
          <a:p>
            <a:pPr algn="just"/>
            <a:endParaRPr lang="fr-FR" dirty="0"/>
          </a:p>
          <a:p>
            <a:pPr lvl="0" algn="just"/>
            <a:endParaRPr lang="en-US" dirty="0"/>
          </a:p>
          <a:p>
            <a:pPr lvl="0" algn="just"/>
            <a:endParaRPr lang="fr-FR" dirty="0"/>
          </a:p>
          <a:p>
            <a:pPr lvl="0" algn="just"/>
            <a:endParaRPr lang="en-US" dirty="0"/>
          </a:p>
        </p:txBody>
      </p:sp>
      <p:pic>
        <p:nvPicPr>
          <p:cNvPr id="30722" name="Picture 2" descr="http://fr.japanguinea.net/wp-content/uploads/aeroport.jpg">
            <a:extLst>
              <a:ext uri="{FF2B5EF4-FFF2-40B4-BE49-F238E27FC236}">
                <a16:creationId xmlns:a16="http://schemas.microsoft.com/office/drawing/2014/main" id="{8013BE3D-E2DB-4506-9876-5443AB489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390" y="1442248"/>
            <a:ext cx="4120135" cy="30901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95FB6E7-0AE6-4B48-9FF9-16B1C3DFE091}"/>
              </a:ext>
            </a:extLst>
          </p:cNvPr>
          <p:cNvSpPr txBox="1"/>
          <p:nvPr/>
        </p:nvSpPr>
        <p:spPr>
          <a:xfrm>
            <a:off x="344405" y="5390865"/>
            <a:ext cx="10983237" cy="1200329"/>
          </a:xfrm>
          <a:prstGeom prst="rect">
            <a:avLst/>
          </a:prstGeom>
          <a:noFill/>
        </p:spPr>
        <p:txBody>
          <a:bodyPr wrap="square" rtlCol="0">
            <a:spAutoFit/>
          </a:bodyPr>
          <a:lstStyle/>
          <a:p>
            <a:pPr lvl="0"/>
            <a:r>
              <a:rPr lang="fr-FR" b="1" dirty="0"/>
              <a:t>Modernisation de l’aéroport International de </a:t>
            </a:r>
            <a:r>
              <a:rPr lang="fr-FR" b="1" dirty="0" err="1"/>
              <a:t>Gbessia</a:t>
            </a:r>
            <a:r>
              <a:rPr lang="fr-FR" b="1" dirty="0"/>
              <a:t> :</a:t>
            </a:r>
          </a:p>
          <a:p>
            <a:pPr marL="285750" lvl="0" indent="-285750">
              <a:buFont typeface="Wingdings" panose="05000000000000000000" pitchFamily="2" charset="2"/>
              <a:buChar char="Ø"/>
            </a:pPr>
            <a:r>
              <a:rPr lang="fr-FR" dirty="0"/>
              <a:t>Capacité d’accueil de 1 100 000 personnes en 2018 contre 300 000 en 2010 ;</a:t>
            </a:r>
          </a:p>
          <a:p>
            <a:pPr marL="285750" lvl="0" indent="-285750">
              <a:buFont typeface="Wingdings" panose="05000000000000000000" pitchFamily="2" charset="2"/>
              <a:buChar char="Ø"/>
            </a:pPr>
            <a:r>
              <a:rPr lang="fr-FR" dirty="0"/>
              <a:t>Accueil de 12 compagnies aériennes en 2019 contre 9 en 2010 </a:t>
            </a:r>
          </a:p>
          <a:p>
            <a:pPr marL="285750" lvl="0" indent="-285750">
              <a:buFont typeface="Wingdings" panose="05000000000000000000" pitchFamily="2" charset="2"/>
              <a:buChar char="Ø"/>
            </a:pPr>
            <a:r>
              <a:rPr lang="fr-FR" dirty="0"/>
              <a:t>Réception de 527 000 visiteurs en 2018 contre 245 000 en 2010</a:t>
            </a:r>
          </a:p>
        </p:txBody>
      </p:sp>
    </p:spTree>
    <p:extLst>
      <p:ext uri="{BB962C8B-B14F-4D97-AF65-F5344CB8AC3E}">
        <p14:creationId xmlns:p14="http://schemas.microsoft.com/office/powerpoint/2010/main" val="339871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911731-D5D1-48B5-809E-5584C906580C}"/>
              </a:ext>
            </a:extLst>
          </p:cNvPr>
          <p:cNvGraphicFramePr>
            <a:graphicFrameLocks noChangeAspect="1"/>
          </p:cNvGraphicFramePr>
          <p:nvPr>
            <p:custDataLst>
              <p:tags r:id="rId2"/>
            </p:custDataLst>
            <p:extLst>
              <p:ext uri="{D42A27DB-BD31-4B8C-83A1-F6EECF244321}">
                <p14:modId xmlns:p14="http://schemas.microsoft.com/office/powerpoint/2010/main" val="3014441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9" name="think-cell Slide" r:id="rId5" imgW="470" imgH="469" progId="TCLayout.ActiveDocument.1">
                  <p:embed/>
                </p:oleObj>
              </mc:Choice>
              <mc:Fallback>
                <p:oleObj name="think-cell Slide" r:id="rId5" imgW="470" imgH="469" progId="TCLayout.ActiveDocument.1">
                  <p:embed/>
                  <p:pic>
                    <p:nvPicPr>
                      <p:cNvPr id="8" name="Object 7" hidden="1">
                        <a:extLst>
                          <a:ext uri="{FF2B5EF4-FFF2-40B4-BE49-F238E27FC236}">
                            <a16:creationId xmlns:a16="http://schemas.microsoft.com/office/drawing/2014/main" id="{46911731-D5D1-48B5-809E-5584C90658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9E148D2-928C-40EE-B229-983277F76B9F}"/>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44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9" name="Picture Placeholder 8">
            <a:extLst>
              <a:ext uri="{FF2B5EF4-FFF2-40B4-BE49-F238E27FC236}">
                <a16:creationId xmlns:a16="http://schemas.microsoft.com/office/drawing/2014/main" id="{8557C52B-FF7B-4358-81A2-8E139E5C53DE}"/>
              </a:ext>
            </a:extLst>
          </p:cNvPr>
          <p:cNvPicPr>
            <a:picLocks noGrp="1" noChangeAspect="1"/>
          </p:cNvPicPr>
          <p:nvPr>
            <p:ph type="pic" sz="quarter" idx="11"/>
          </p:nvPr>
        </p:nvPicPr>
        <p:blipFill rotWithShape="1">
          <a:blip r:embed="rId7"/>
          <a:srcRect t="5821" b="10896"/>
          <a:stretch/>
        </p:blipFill>
        <p:spPr>
          <a:xfrm>
            <a:off x="0" y="0"/>
            <a:ext cx="12192000" cy="5076967"/>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792480" y="5238335"/>
            <a:ext cx="10607040" cy="701731"/>
          </a:xfrm>
        </p:spPr>
        <p:txBody>
          <a:bodyPr/>
          <a:lstStyle/>
          <a:p>
            <a:r>
              <a:rPr lang="en-GB" dirty="0">
                <a:solidFill>
                  <a:srgbClr val="404040"/>
                </a:solidFill>
              </a:rPr>
              <a:t>Infrastructures </a:t>
            </a:r>
            <a:r>
              <a:rPr lang="en-GB" dirty="0" err="1">
                <a:solidFill>
                  <a:srgbClr val="404040"/>
                </a:solidFill>
              </a:rPr>
              <a:t>immobilières</a:t>
            </a:r>
            <a:endParaRPr lang="en-GB" dirty="0">
              <a:solidFill>
                <a:srgbClr val="404040"/>
              </a:solidFill>
            </a:endParaRPr>
          </a:p>
        </p:txBody>
      </p:sp>
    </p:spTree>
    <p:extLst>
      <p:ext uri="{BB962C8B-B14F-4D97-AF65-F5344CB8AC3E}">
        <p14:creationId xmlns:p14="http://schemas.microsoft.com/office/powerpoint/2010/main" val="3861477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5ECCF03-FEA6-4BC7-AD53-94B5C88CAE03}"/>
              </a:ext>
            </a:extLst>
          </p:cNvPr>
          <p:cNvGraphicFramePr>
            <a:graphicFrameLocks noChangeAspect="1"/>
          </p:cNvGraphicFramePr>
          <p:nvPr>
            <p:custDataLst>
              <p:tags r:id="rId2"/>
            </p:custDataLst>
            <p:extLst>
              <p:ext uri="{D42A27DB-BD31-4B8C-83A1-F6EECF244321}">
                <p14:modId xmlns:p14="http://schemas.microsoft.com/office/powerpoint/2010/main" val="4224209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13" name="think-cell Slide" r:id="rId5" imgW="470" imgH="469" progId="TCLayout.ActiveDocument.1">
                  <p:embed/>
                </p:oleObj>
              </mc:Choice>
              <mc:Fallback>
                <p:oleObj name="think-cell Slide" r:id="rId5" imgW="470" imgH="469" progId="TCLayout.ActiveDocument.1">
                  <p:embed/>
                  <p:pic>
                    <p:nvPicPr>
                      <p:cNvPr id="6" name="Object 5" hidden="1">
                        <a:extLst>
                          <a:ext uri="{FF2B5EF4-FFF2-40B4-BE49-F238E27FC236}">
                            <a16:creationId xmlns:a16="http://schemas.microsoft.com/office/drawing/2014/main" id="{65ECCF03-FEA6-4BC7-AD53-94B5C88CAE0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1927E1B-868A-4F9D-8FCD-DEA5F41A71F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2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DDC9497-9345-4CA2-88AF-F80BB8A496E3}"/>
              </a:ext>
            </a:extLst>
          </p:cNvPr>
          <p:cNvSpPr>
            <a:spLocks noGrp="1"/>
          </p:cNvSpPr>
          <p:nvPr>
            <p:ph type="title"/>
          </p:nvPr>
        </p:nvSpPr>
        <p:spPr>
          <a:xfrm>
            <a:off x="646110" y="321545"/>
            <a:ext cx="9564689" cy="590931"/>
          </a:xfrm>
        </p:spPr>
        <p:txBody>
          <a:bodyPr/>
          <a:lstStyle/>
          <a:p>
            <a:r>
              <a:rPr lang="fr-CA" b="1" dirty="0"/>
              <a:t>Logements</a:t>
            </a:r>
            <a:endParaRPr lang="en-US" sz="3200" b="1" dirty="0"/>
          </a:p>
        </p:txBody>
      </p:sp>
      <p:sp>
        <p:nvSpPr>
          <p:cNvPr id="3" name="Content Placeholder 2">
            <a:extLst>
              <a:ext uri="{FF2B5EF4-FFF2-40B4-BE49-F238E27FC236}">
                <a16:creationId xmlns:a16="http://schemas.microsoft.com/office/drawing/2014/main" id="{139E33D8-8506-4B37-BC19-1844EA92FE2C}"/>
              </a:ext>
            </a:extLst>
          </p:cNvPr>
          <p:cNvSpPr>
            <a:spLocks noGrp="1"/>
          </p:cNvSpPr>
          <p:nvPr>
            <p:ph idx="1"/>
          </p:nvPr>
        </p:nvSpPr>
        <p:spPr>
          <a:xfrm>
            <a:off x="497129" y="3719479"/>
            <a:ext cx="11197742" cy="2685803"/>
          </a:xfrm>
        </p:spPr>
        <p:txBody>
          <a:bodyPr>
            <a:normAutofit/>
          </a:bodyPr>
          <a:lstStyle/>
          <a:p>
            <a:pPr lvl="0"/>
            <a:r>
              <a:rPr lang="fr-FR" dirty="0"/>
              <a:t>Lancement de l’initiative présidentielle « un toit pour chaque guinéen »</a:t>
            </a:r>
          </a:p>
          <a:p>
            <a:pPr lvl="0"/>
            <a:r>
              <a:rPr lang="fr-FR" dirty="0"/>
              <a:t>Déficit de logements estimé à 500 000 unités en Guinée</a:t>
            </a:r>
          </a:p>
          <a:p>
            <a:pPr lvl="0"/>
            <a:r>
              <a:rPr lang="fr-FR" dirty="0"/>
              <a:t>Demande annuelle de logements estimé à 47 000 unités</a:t>
            </a:r>
          </a:p>
          <a:p>
            <a:pPr lvl="0"/>
            <a:r>
              <a:rPr lang="fr-FR" dirty="0"/>
              <a:t>Croissance de l’urbanisation de la région métropolitaine de Conakry estimée à 6,3%/an</a:t>
            </a:r>
          </a:p>
          <a:p>
            <a:pPr lvl="0"/>
            <a:r>
              <a:rPr lang="fr-FR" dirty="0"/>
              <a:t>Identification de 33 754 ha de réserves foncières destinées essentiellement à la construction de logements sociaux (2018)</a:t>
            </a:r>
          </a:p>
        </p:txBody>
      </p:sp>
      <p:sp>
        <p:nvSpPr>
          <p:cNvPr id="4" name="Slide Number Placeholder 3">
            <a:extLst>
              <a:ext uri="{FF2B5EF4-FFF2-40B4-BE49-F238E27FC236}">
                <a16:creationId xmlns:a16="http://schemas.microsoft.com/office/drawing/2014/main" id="{DB978295-B6E5-4EBA-8A6E-065F3435C790}"/>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8" name="Picture 7" descr="RÃ©sultat de recherche d'images pour &quot;conakry citÃ© douane&quot;">
            <a:extLst>
              <a:ext uri="{FF2B5EF4-FFF2-40B4-BE49-F238E27FC236}">
                <a16:creationId xmlns:a16="http://schemas.microsoft.com/office/drawing/2014/main" id="{BE7250AD-3597-41CC-841A-2CACAD40346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85165" y="1067548"/>
            <a:ext cx="4443290" cy="2535460"/>
          </a:xfrm>
          <a:prstGeom prst="rect">
            <a:avLst/>
          </a:prstGeom>
          <a:noFill/>
          <a:ln>
            <a:noFill/>
          </a:ln>
        </p:spPr>
      </p:pic>
      <p:pic>
        <p:nvPicPr>
          <p:cNvPr id="9" name="Picture 8" descr="Image associÃ©e">
            <a:extLst>
              <a:ext uri="{FF2B5EF4-FFF2-40B4-BE49-F238E27FC236}">
                <a16:creationId xmlns:a16="http://schemas.microsoft.com/office/drawing/2014/main" id="{E1B51CE6-58D5-4050-8932-70BD6220911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763547" y="1067664"/>
            <a:ext cx="4261455" cy="2535461"/>
          </a:xfrm>
          <a:prstGeom prst="rect">
            <a:avLst/>
          </a:prstGeom>
          <a:noFill/>
          <a:ln>
            <a:noFill/>
          </a:ln>
        </p:spPr>
      </p:pic>
    </p:spTree>
    <p:extLst>
      <p:ext uri="{BB962C8B-B14F-4D97-AF65-F5344CB8AC3E}">
        <p14:creationId xmlns:p14="http://schemas.microsoft.com/office/powerpoint/2010/main" val="1231173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5269450-CD9B-4757-9579-877FE0090961}"/>
              </a:ext>
            </a:extLst>
          </p:cNvPr>
          <p:cNvGraphicFramePr>
            <a:graphicFrameLocks noChangeAspect="1"/>
          </p:cNvGraphicFramePr>
          <p:nvPr>
            <p:custDataLst>
              <p:tags r:id="rId2"/>
            </p:custDataLst>
            <p:extLst>
              <p:ext uri="{D42A27DB-BD31-4B8C-83A1-F6EECF244321}">
                <p14:modId xmlns:p14="http://schemas.microsoft.com/office/powerpoint/2010/main" val="1709847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38"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65269450-CD9B-4757-9579-877FE00909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494138F-5A22-4F9E-B106-DA3B3F86B58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FAA2E682-4015-48B5-9CFE-4B165A9BB956}"/>
              </a:ext>
            </a:extLst>
          </p:cNvPr>
          <p:cNvSpPr>
            <a:spLocks noGrp="1"/>
          </p:cNvSpPr>
          <p:nvPr>
            <p:ph type="title"/>
          </p:nvPr>
        </p:nvSpPr>
        <p:spPr/>
        <p:txBody>
          <a:bodyPr/>
          <a:lstStyle/>
          <a:p>
            <a:r>
              <a:rPr lang="en-US" sz="3600" b="1" dirty="0" err="1"/>
              <a:t>Développement</a:t>
            </a:r>
            <a:r>
              <a:rPr lang="en-US" sz="3600" b="1" dirty="0"/>
              <a:t> de </a:t>
            </a:r>
            <a:r>
              <a:rPr lang="en-US" sz="3600" b="1" dirty="0" err="1"/>
              <a:t>centres</a:t>
            </a:r>
            <a:r>
              <a:rPr lang="en-US" sz="3600" b="1" dirty="0"/>
              <a:t> </a:t>
            </a:r>
            <a:r>
              <a:rPr lang="en-US" sz="3600" b="1" dirty="0" err="1"/>
              <a:t>urbains</a:t>
            </a:r>
            <a:endParaRPr lang="en-US" sz="3600" b="1" dirty="0"/>
          </a:p>
        </p:txBody>
      </p:sp>
      <p:sp>
        <p:nvSpPr>
          <p:cNvPr id="4" name="Slide Number Placeholder 3">
            <a:extLst>
              <a:ext uri="{FF2B5EF4-FFF2-40B4-BE49-F238E27FC236}">
                <a16:creationId xmlns:a16="http://schemas.microsoft.com/office/drawing/2014/main" id="{99EFF375-41E7-486C-961F-6871ED5CA53D}"/>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13" name="Content Placeholder 2">
            <a:extLst>
              <a:ext uri="{FF2B5EF4-FFF2-40B4-BE49-F238E27FC236}">
                <a16:creationId xmlns:a16="http://schemas.microsoft.com/office/drawing/2014/main" id="{139E33D8-8506-4B37-BC19-1844EA92FE2C}"/>
              </a:ext>
            </a:extLst>
          </p:cNvPr>
          <p:cNvSpPr>
            <a:spLocks noGrp="1"/>
          </p:cNvSpPr>
          <p:nvPr>
            <p:ph idx="1"/>
          </p:nvPr>
        </p:nvSpPr>
        <p:spPr>
          <a:xfrm>
            <a:off x="446314" y="1325642"/>
            <a:ext cx="11142235" cy="4845675"/>
          </a:xfrm>
        </p:spPr>
        <p:txBody>
          <a:bodyPr>
            <a:noAutofit/>
          </a:bodyPr>
          <a:lstStyle/>
          <a:p>
            <a:pPr lvl="0"/>
            <a:r>
              <a:rPr lang="fr-FR" sz="2000" b="1" dirty="0"/>
              <a:t>Projet Ville de </a:t>
            </a:r>
            <a:r>
              <a:rPr lang="fr-FR" sz="2000" b="1" dirty="0" err="1"/>
              <a:t>Kassonyah</a:t>
            </a:r>
            <a:r>
              <a:rPr lang="fr-FR" sz="2000" b="1" dirty="0"/>
              <a:t> </a:t>
            </a:r>
            <a:r>
              <a:rPr lang="fr-FR" sz="2000" dirty="0"/>
              <a:t>: Signature d’une convention en septembre 2016  entre la SONAPI et la société Power China </a:t>
            </a:r>
            <a:r>
              <a:rPr lang="fr-FR" sz="2000" dirty="0" err="1"/>
              <a:t>Engineer</a:t>
            </a:r>
            <a:r>
              <a:rPr lang="fr-FR" sz="2000" dirty="0"/>
              <a:t> pour la construction de 5 000 logements à </a:t>
            </a:r>
            <a:r>
              <a:rPr lang="fr-FR" sz="2000" dirty="0" err="1"/>
              <a:t>Kassonyah</a:t>
            </a:r>
            <a:r>
              <a:rPr lang="fr-FR" sz="2000" dirty="0"/>
              <a:t> (Préfecture de </a:t>
            </a:r>
            <a:r>
              <a:rPr lang="fr-FR" sz="2000" dirty="0" err="1"/>
              <a:t>Coyah</a:t>
            </a:r>
            <a:r>
              <a:rPr lang="fr-FR" sz="2000" dirty="0"/>
              <a:t>) et infrastructures annexes(Autoroute, quartier administratif et financier, route circulaire, deux hôtels.</a:t>
            </a:r>
          </a:p>
          <a:p>
            <a:r>
              <a:rPr lang="fr-FR" sz="2000" b="1" dirty="0"/>
              <a:t>Nouvelle ville de </a:t>
            </a:r>
            <a:r>
              <a:rPr lang="fr-FR" sz="2000" b="1" dirty="0" err="1"/>
              <a:t>Kobaya</a:t>
            </a:r>
            <a:r>
              <a:rPr lang="fr-FR" sz="2000" b="1" dirty="0"/>
              <a:t> : </a:t>
            </a:r>
            <a:r>
              <a:rPr lang="fr-FR" sz="2000" dirty="0"/>
              <a:t>650 hectares sur une zone de plage basse.  Programme de construction de 15 000 logements sociaux et d’infrastructures annexes(un centre national d’administration secondaire des espaces verts et des espaces de loisir).</a:t>
            </a:r>
          </a:p>
          <a:p>
            <a:pPr lvl="0"/>
            <a:r>
              <a:rPr lang="fr-FR" sz="2000" b="1" dirty="0"/>
              <a:t>Projet Cité Douane : </a:t>
            </a:r>
            <a:r>
              <a:rPr lang="fr-FR" sz="2000" dirty="0"/>
              <a:t>Programme résidentiel de haut standing s’étendant sur 2 hectares composé d’immeubles (R+7) avec 761 appartements aux finitions modernes et au design contemporain</a:t>
            </a:r>
          </a:p>
          <a:p>
            <a:pPr lvl="0"/>
            <a:r>
              <a:rPr lang="fr-FR" sz="2000" b="1" dirty="0"/>
              <a:t>Projet Cité Police: </a:t>
            </a:r>
            <a:r>
              <a:rPr lang="fr-FR" sz="2000" dirty="0"/>
              <a:t>Construction de 1 891 logements dont 1 486 logements sociaux et d’équipements de proximité (commerces, école, espace verts et de loisirs).</a:t>
            </a:r>
          </a:p>
          <a:p>
            <a:endParaRPr lang="fr-FR" sz="2000" dirty="0"/>
          </a:p>
          <a:p>
            <a:endParaRPr lang="en-US" sz="1600" dirty="0"/>
          </a:p>
        </p:txBody>
      </p:sp>
    </p:spTree>
    <p:extLst>
      <p:ext uri="{BB962C8B-B14F-4D97-AF65-F5344CB8AC3E}">
        <p14:creationId xmlns:p14="http://schemas.microsoft.com/office/powerpoint/2010/main" val="535981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5269450-CD9B-4757-9579-877FE0090961}"/>
              </a:ext>
            </a:extLst>
          </p:cNvPr>
          <p:cNvGraphicFramePr>
            <a:graphicFrameLocks noChangeAspect="1"/>
          </p:cNvGraphicFramePr>
          <p:nvPr>
            <p:custDataLst>
              <p:tags r:id="rId2"/>
            </p:custDataLst>
            <p:extLst>
              <p:ext uri="{D42A27DB-BD31-4B8C-83A1-F6EECF244321}">
                <p14:modId xmlns:p14="http://schemas.microsoft.com/office/powerpoint/2010/main" val="20370509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1"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65269450-CD9B-4757-9579-877FE00909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494138F-5A22-4F9E-B106-DA3B3F86B58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FAA2E682-4015-48B5-9CFE-4B165A9BB956}"/>
              </a:ext>
            </a:extLst>
          </p:cNvPr>
          <p:cNvSpPr>
            <a:spLocks noGrp="1"/>
          </p:cNvSpPr>
          <p:nvPr>
            <p:ph type="title"/>
          </p:nvPr>
        </p:nvSpPr>
        <p:spPr>
          <a:xfrm>
            <a:off x="400451" y="400294"/>
            <a:ext cx="9404723" cy="590931"/>
          </a:xfrm>
        </p:spPr>
        <p:txBody>
          <a:bodyPr/>
          <a:lstStyle/>
          <a:p>
            <a:r>
              <a:rPr lang="en-US" dirty="0" err="1"/>
              <a:t>P</a:t>
            </a:r>
            <a:r>
              <a:rPr lang="en-US" sz="3600" b="1" dirty="0" err="1"/>
              <a:t>rojet</a:t>
            </a:r>
            <a:r>
              <a:rPr lang="en-US" sz="3600" b="1" dirty="0"/>
              <a:t> Grand Conakry 2040</a:t>
            </a:r>
          </a:p>
        </p:txBody>
      </p:sp>
      <p:sp>
        <p:nvSpPr>
          <p:cNvPr id="4" name="Slide Number Placeholder 3">
            <a:extLst>
              <a:ext uri="{FF2B5EF4-FFF2-40B4-BE49-F238E27FC236}">
                <a16:creationId xmlns:a16="http://schemas.microsoft.com/office/drawing/2014/main" id="{99EFF375-41E7-486C-961F-6871ED5CA53D}"/>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7" name="Content Placeholder 2">
            <a:extLst>
              <a:ext uri="{FF2B5EF4-FFF2-40B4-BE49-F238E27FC236}">
                <a16:creationId xmlns:a16="http://schemas.microsoft.com/office/drawing/2014/main" id="{139E33D8-8506-4B37-BC19-1844EA92FE2C}"/>
              </a:ext>
            </a:extLst>
          </p:cNvPr>
          <p:cNvSpPr txBox="1">
            <a:spLocks/>
          </p:cNvSpPr>
          <p:nvPr/>
        </p:nvSpPr>
        <p:spPr>
          <a:xfrm>
            <a:off x="400451" y="1233368"/>
            <a:ext cx="11309328" cy="26971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fr-FR" sz="1600" dirty="0"/>
              <a:t>Le projet de réaménagement de Kaloum et des îles Los a été initié par le Gouvernement pour redynamiser la région de la capitale.</a:t>
            </a:r>
          </a:p>
          <a:p>
            <a:pPr marL="0" indent="0" algn="just">
              <a:buNone/>
            </a:pPr>
            <a:r>
              <a:rPr lang="fr-FR" sz="1600" dirty="0"/>
              <a:t>Il vise à repositionner Kaloum en optimisant son front de mer pittoresque et en revitalisant ses bâtiments, ses infrastructures et son patrimoine existant et transformer l’archipel des iles de Loos en « </a:t>
            </a:r>
            <a:r>
              <a:rPr lang="fr-FR" sz="1600" i="1" dirty="0"/>
              <a:t>îles de la Célébration »</a:t>
            </a:r>
            <a:r>
              <a:rPr lang="fr-FR" sz="1600" dirty="0"/>
              <a:t> avec lieux pour l’évènementiel, les festivals et la culture.</a:t>
            </a:r>
          </a:p>
          <a:p>
            <a:pPr algn="just"/>
            <a:endParaRPr lang="fr-FR" sz="1600" dirty="0"/>
          </a:p>
        </p:txBody>
      </p:sp>
      <p:pic>
        <p:nvPicPr>
          <p:cNvPr id="8" name="Picture 7">
            <a:extLst>
              <a:ext uri="{FF2B5EF4-FFF2-40B4-BE49-F238E27FC236}">
                <a16:creationId xmlns:a16="http://schemas.microsoft.com/office/drawing/2014/main" id="{F6D8BA33-67B9-4F33-92C8-09297D3794E0}"/>
              </a:ext>
            </a:extLst>
          </p:cNvPr>
          <p:cNvPicPr/>
          <p:nvPr/>
        </p:nvPicPr>
        <p:blipFill>
          <a:blip r:embed="rId7"/>
          <a:stretch>
            <a:fillRect/>
          </a:stretch>
        </p:blipFill>
        <p:spPr>
          <a:xfrm>
            <a:off x="1042737" y="2983832"/>
            <a:ext cx="9511880" cy="3473874"/>
          </a:xfrm>
          <a:prstGeom prst="rect">
            <a:avLst/>
          </a:prstGeom>
        </p:spPr>
      </p:pic>
    </p:spTree>
    <p:extLst>
      <p:ext uri="{BB962C8B-B14F-4D97-AF65-F5344CB8AC3E}">
        <p14:creationId xmlns:p14="http://schemas.microsoft.com/office/powerpoint/2010/main" val="1654147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4671E8-FD53-4943-AA19-857680B2D459}"/>
              </a:ext>
            </a:extLst>
          </p:cNvPr>
          <p:cNvGraphicFramePr>
            <a:graphicFrameLocks noChangeAspect="1"/>
          </p:cNvGraphicFramePr>
          <p:nvPr>
            <p:custDataLst>
              <p:tags r:id="rId2"/>
            </p:custDataLst>
            <p:extLst>
              <p:ext uri="{D42A27DB-BD31-4B8C-83A1-F6EECF244321}">
                <p14:modId xmlns:p14="http://schemas.microsoft.com/office/powerpoint/2010/main" val="2207126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82"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354671E8-FD53-4943-AA19-857680B2D4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31520F8-DC57-4EF1-B20F-312356586A3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8" name="Picture Placeholder 17">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rotWithShape="1">
          <a:blip r:embed="rId7"/>
          <a:srcRect l="12443" t="-1850" r="3390" b="-1433"/>
          <a:stretch/>
        </p:blipFill>
        <p:spPr>
          <a:xfrm>
            <a:off x="0" y="-114148"/>
            <a:ext cx="12612047" cy="7086296"/>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08000" y="4568892"/>
            <a:ext cx="9666514" cy="1686720"/>
          </a:xfrm>
        </p:spPr>
        <p:txBody>
          <a:bodyPr/>
          <a:lstStyle/>
          <a:p>
            <a:r>
              <a:rPr lang="en-US" dirty="0" err="1"/>
              <a:t>Opportunités</a:t>
            </a:r>
            <a:r>
              <a:rPr lang="en-US" dirty="0"/>
              <a:t> </a:t>
            </a:r>
            <a:r>
              <a:rPr lang="en-US" dirty="0" err="1"/>
              <a:t>d’investissement</a:t>
            </a:r>
            <a:endParaRPr lang="en-GB" dirty="0"/>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17</a:t>
            </a:fld>
            <a:endParaRPr lang="en-GB" b="1" dirty="0">
              <a:solidFill>
                <a:schemeClr val="bg1"/>
              </a:solidFill>
            </a:endParaRPr>
          </a:p>
        </p:txBody>
      </p:sp>
    </p:spTree>
    <p:extLst>
      <p:ext uri="{BB962C8B-B14F-4D97-AF65-F5344CB8AC3E}">
        <p14:creationId xmlns:p14="http://schemas.microsoft.com/office/powerpoint/2010/main" val="3643437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1AFCBA1-EA94-4136-B09C-70BE8F21636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57"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41AFCBA1-EA94-4136-B09C-70BE8F21636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55A0623-F755-424D-B170-1C6ED036136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42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2D296BCC-1C67-4315-B9DB-EB421988CD94}"/>
              </a:ext>
            </a:extLst>
          </p:cNvPr>
          <p:cNvSpPr>
            <a:spLocks noGrp="1"/>
          </p:cNvSpPr>
          <p:nvPr>
            <p:ph type="title"/>
          </p:nvPr>
        </p:nvSpPr>
        <p:spPr/>
        <p:txBody>
          <a:bodyPr/>
          <a:lstStyle/>
          <a:p>
            <a:r>
              <a:rPr lang="fr-FR" b="1" dirty="0"/>
              <a:t>Opportunités</a:t>
            </a:r>
            <a:r>
              <a:rPr lang="en-US" b="1" dirty="0"/>
              <a:t> </a:t>
            </a:r>
            <a:r>
              <a:rPr lang="en-US" b="1" dirty="0" err="1"/>
              <a:t>d’investissement</a:t>
            </a:r>
            <a:endParaRPr lang="en-US" b="1" dirty="0"/>
          </a:p>
        </p:txBody>
      </p:sp>
      <p:sp>
        <p:nvSpPr>
          <p:cNvPr id="4" name="Slide Number Placeholder 3">
            <a:extLst>
              <a:ext uri="{FF2B5EF4-FFF2-40B4-BE49-F238E27FC236}">
                <a16:creationId xmlns:a16="http://schemas.microsoft.com/office/drawing/2014/main" id="{A7895CD7-CCE7-42B7-90E3-4D0C47EBD515}"/>
              </a:ext>
            </a:extLst>
          </p:cNvPr>
          <p:cNvSpPr>
            <a:spLocks noGrp="1"/>
          </p:cNvSpPr>
          <p:nvPr>
            <p:ph type="sldNum" sz="quarter" idx="12"/>
          </p:nvPr>
        </p:nvSpPr>
        <p:spPr/>
        <p:txBody>
          <a:bodyPr/>
          <a:lstStyle/>
          <a:p>
            <a:fld id="{D57F1E4F-1CFF-5643-939E-217C01CDF565}" type="slidenum">
              <a:rPr lang="en-US" smtClean="0"/>
              <a:pPr/>
              <a:t>18</a:t>
            </a:fld>
            <a:endParaRPr lang="en-US" dirty="0"/>
          </a:p>
        </p:txBody>
      </p:sp>
      <p:graphicFrame>
        <p:nvGraphicFramePr>
          <p:cNvPr id="7" name="Tableau 11">
            <a:extLst>
              <a:ext uri="{FF2B5EF4-FFF2-40B4-BE49-F238E27FC236}">
                <a16:creationId xmlns:a16="http://schemas.microsoft.com/office/drawing/2014/main" id="{853B7EAE-4F42-493E-B884-D2B70BEC49C2}"/>
              </a:ext>
            </a:extLst>
          </p:cNvPr>
          <p:cNvGraphicFramePr>
            <a:graphicFrameLocks noGrp="1"/>
          </p:cNvGraphicFramePr>
          <p:nvPr>
            <p:custDataLst>
              <p:tags r:id="rId4"/>
            </p:custDataLst>
            <p:extLst>
              <p:ext uri="{D42A27DB-BD31-4B8C-83A1-F6EECF244321}">
                <p14:modId xmlns:p14="http://schemas.microsoft.com/office/powerpoint/2010/main" val="1708787008"/>
              </p:ext>
            </p:extLst>
          </p:nvPr>
        </p:nvGraphicFramePr>
        <p:xfrm>
          <a:off x="784133" y="1353669"/>
          <a:ext cx="9706428" cy="3061412"/>
        </p:xfrm>
        <a:graphic>
          <a:graphicData uri="http://schemas.openxmlformats.org/drawingml/2006/table">
            <a:tbl>
              <a:tblPr/>
              <a:tblGrid>
                <a:gridCol w="811984">
                  <a:extLst>
                    <a:ext uri="{9D8B030D-6E8A-4147-A177-3AD203B41FA5}">
                      <a16:colId xmlns:a16="http://schemas.microsoft.com/office/drawing/2014/main" val="20000"/>
                    </a:ext>
                  </a:extLst>
                </a:gridCol>
                <a:gridCol w="6395191">
                  <a:extLst>
                    <a:ext uri="{9D8B030D-6E8A-4147-A177-3AD203B41FA5}">
                      <a16:colId xmlns:a16="http://schemas.microsoft.com/office/drawing/2014/main" val="20001"/>
                    </a:ext>
                  </a:extLst>
                </a:gridCol>
                <a:gridCol w="2499253">
                  <a:extLst>
                    <a:ext uri="{9D8B030D-6E8A-4147-A177-3AD203B41FA5}">
                      <a16:colId xmlns:a16="http://schemas.microsoft.com/office/drawing/2014/main" val="20002"/>
                    </a:ext>
                  </a:extLst>
                </a:gridCol>
              </a:tblGrid>
              <a:tr h="372489">
                <a:tc>
                  <a:txBody>
                    <a:bodyPr/>
                    <a:lstStyle/>
                    <a:p>
                      <a:pPr algn="ctr">
                        <a:spcAft>
                          <a:spcPts val="0"/>
                        </a:spcAft>
                      </a:pPr>
                      <a:r>
                        <a:rPr lang="fr-FR" sz="1600" b="1" dirty="0">
                          <a:latin typeface="+mj-lt"/>
                          <a:ea typeface="Calibri"/>
                          <a:cs typeface="Times New Roman"/>
                        </a:rPr>
                        <a:t>N°</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mj-lt"/>
                          <a:ea typeface="Calibri"/>
                          <a:cs typeface="Times New Roman"/>
                        </a:rPr>
                        <a:t>PROJET</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mj-lt"/>
                          <a:ea typeface="Calibri"/>
                          <a:cs typeface="Times New Roman"/>
                        </a:rPr>
                        <a:t>COÛT</a:t>
                      </a:r>
                      <a:endParaRPr lang="fr-FR" sz="1600" dirty="0">
                        <a:latin typeface="+mj-lt"/>
                        <a:ea typeface="Calibri"/>
                        <a:cs typeface="Times New Roman"/>
                      </a:endParaRPr>
                    </a:p>
                  </a:txBody>
                  <a:tcPr marL="59383" marR="59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89599">
                <a:tc>
                  <a:txBody>
                    <a:bodyPr/>
                    <a:lstStyle/>
                    <a:p>
                      <a:pPr algn="ctr">
                        <a:spcAft>
                          <a:spcPts val="0"/>
                        </a:spcAft>
                      </a:pPr>
                      <a:r>
                        <a:rPr lang="fr-FR" sz="1600" dirty="0">
                          <a:latin typeface="+mj-lt"/>
                          <a:ea typeface="Calibri"/>
                          <a:cs typeface="Times New Roman"/>
                        </a:rPr>
                        <a:t>1</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dirty="0">
                          <a:latin typeface="+mj-lt"/>
                          <a:ea typeface="Calibri"/>
                          <a:cs typeface="Times New Roman"/>
                        </a:rPr>
                        <a:t>Aménagement de l</a:t>
                      </a:r>
                      <a:r>
                        <a:rPr lang="fr-FR" sz="1600" baseline="0" dirty="0">
                          <a:latin typeface="+mj-lt"/>
                          <a:ea typeface="Calibri"/>
                          <a:cs typeface="Times New Roman"/>
                        </a:rPr>
                        <a:t>a RN27-RN30 (Labé, </a:t>
                      </a:r>
                      <a:r>
                        <a:rPr lang="fr-FR" sz="1600" baseline="0" dirty="0" err="1">
                          <a:latin typeface="+mj-lt"/>
                          <a:ea typeface="Calibri"/>
                          <a:cs typeface="Times New Roman"/>
                        </a:rPr>
                        <a:t>Tougué</a:t>
                      </a:r>
                      <a:r>
                        <a:rPr lang="fr-FR" sz="1600" baseline="0" dirty="0">
                          <a:latin typeface="+mj-lt"/>
                          <a:ea typeface="Calibri"/>
                          <a:cs typeface="Times New Roman"/>
                        </a:rPr>
                        <a:t>, Dinguiraye, Siguiri)</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baseline="0" dirty="0">
                          <a:latin typeface="+mj-lt"/>
                          <a:ea typeface="Calibri"/>
                          <a:cs typeface="Times New Roman"/>
                        </a:rPr>
                        <a:t>377</a:t>
                      </a:r>
                      <a:r>
                        <a:rPr lang="bn-IN" sz="1600" baseline="0" dirty="0">
                          <a:latin typeface="+mj-lt"/>
                          <a:ea typeface="Calibri"/>
                          <a:cs typeface="Times New Roman"/>
                        </a:rPr>
                        <a:t> million </a:t>
                      </a:r>
                      <a:r>
                        <a:rPr lang="bn-IN" sz="1600" dirty="0">
                          <a:latin typeface="+mj-lt"/>
                          <a:ea typeface="Calibri"/>
                          <a:cs typeface="Times New Roman"/>
                        </a:rPr>
                        <a:t>USD</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8142">
                <a:tc>
                  <a:txBody>
                    <a:bodyPr/>
                    <a:lstStyle/>
                    <a:p>
                      <a:pPr algn="ctr">
                        <a:spcAft>
                          <a:spcPts val="0"/>
                        </a:spcAft>
                      </a:pPr>
                      <a:r>
                        <a:rPr lang="fr-FR" sz="1600" dirty="0">
                          <a:latin typeface="+mj-lt"/>
                          <a:ea typeface="Calibri"/>
                          <a:cs typeface="Times New Roman"/>
                        </a:rPr>
                        <a:t>2</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dirty="0">
                          <a:latin typeface="+mj-lt"/>
                          <a:ea typeface="Calibri"/>
                          <a:cs typeface="Times New Roman"/>
                        </a:rPr>
                        <a:t>Construction et équipement</a:t>
                      </a:r>
                      <a:r>
                        <a:rPr lang="fr-FR" sz="1600" baseline="0" dirty="0">
                          <a:latin typeface="+mj-lt"/>
                          <a:ea typeface="Calibri"/>
                          <a:cs typeface="Times New Roman"/>
                        </a:rPr>
                        <a:t> du Palais National de la Jeunesse</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baseline="0" dirty="0">
                          <a:latin typeface="+mj-lt"/>
                          <a:ea typeface="Calibri"/>
                          <a:cs typeface="Times New Roman"/>
                        </a:rPr>
                        <a:t>88</a:t>
                      </a:r>
                      <a:r>
                        <a:rPr lang="bn-IN" sz="1600" baseline="0" dirty="0">
                          <a:latin typeface="+mj-lt"/>
                          <a:ea typeface="Calibri"/>
                          <a:cs typeface="Times New Roman"/>
                        </a:rPr>
                        <a:t> millions </a:t>
                      </a:r>
                      <a:r>
                        <a:rPr lang="bn-IN" sz="1600" dirty="0">
                          <a:latin typeface="+mj-lt"/>
                          <a:ea typeface="Calibri"/>
                          <a:cs typeface="Times New Roman"/>
                        </a:rPr>
                        <a:t>USD</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8142">
                <a:tc>
                  <a:txBody>
                    <a:bodyPr/>
                    <a:lstStyle/>
                    <a:p>
                      <a:pPr algn="ctr">
                        <a:spcAft>
                          <a:spcPts val="0"/>
                        </a:spcAft>
                      </a:pPr>
                      <a:r>
                        <a:rPr lang="fr-FR" sz="1600" dirty="0">
                          <a:latin typeface="+mj-lt"/>
                          <a:ea typeface="Calibri"/>
                          <a:cs typeface="Times New Roman"/>
                        </a:rPr>
                        <a:t>3</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dirty="0">
                          <a:latin typeface="+mj-lt"/>
                          <a:ea typeface="Calibri"/>
                          <a:cs typeface="Times New Roman"/>
                        </a:rPr>
                        <a:t>Construction et réhabilitation route Kankan-Kérouané-</a:t>
                      </a:r>
                      <a:r>
                        <a:rPr lang="fr-FR" sz="1600" dirty="0" err="1">
                          <a:latin typeface="+mj-lt"/>
                          <a:ea typeface="Calibri"/>
                          <a:cs typeface="Times New Roman"/>
                        </a:rPr>
                        <a:t>Beyla</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dirty="0">
                          <a:latin typeface="+mj-lt"/>
                          <a:ea typeface="Calibri"/>
                          <a:cs typeface="Times New Roman"/>
                        </a:rPr>
                        <a:t>231 </a:t>
                      </a:r>
                      <a:r>
                        <a:rPr lang="bn-IN" sz="1600" baseline="0" dirty="0">
                          <a:latin typeface="+mj-lt"/>
                          <a:ea typeface="Calibri"/>
                          <a:cs typeface="Times New Roman"/>
                        </a:rPr>
                        <a:t>millions </a:t>
                      </a:r>
                      <a:r>
                        <a:rPr lang="bn-IN" sz="1600" dirty="0">
                          <a:latin typeface="+mj-lt"/>
                          <a:ea typeface="Calibri"/>
                          <a:cs typeface="Times New Roman"/>
                        </a:rPr>
                        <a:t>USD</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4054">
                <a:tc>
                  <a:txBody>
                    <a:bodyPr/>
                    <a:lstStyle/>
                    <a:p>
                      <a:pPr algn="ctr">
                        <a:spcAft>
                          <a:spcPts val="0"/>
                        </a:spcAft>
                      </a:pPr>
                      <a:r>
                        <a:rPr lang="fr-FR" sz="1600" dirty="0">
                          <a:latin typeface="+mj-lt"/>
                          <a:ea typeface="Calibri"/>
                          <a:cs typeface="Times New Roman"/>
                        </a:rPr>
                        <a:t>4</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dirty="0">
                          <a:latin typeface="+mj-lt"/>
                          <a:ea typeface="Calibri"/>
                          <a:cs typeface="Times New Roman"/>
                        </a:rPr>
                        <a:t>Réhabilitation des universités de </a:t>
                      </a:r>
                      <a:r>
                        <a:rPr lang="fr-FR" sz="1600" dirty="0" err="1">
                          <a:latin typeface="+mj-lt"/>
                          <a:ea typeface="Calibri"/>
                          <a:cs typeface="Times New Roman"/>
                        </a:rPr>
                        <a:t>Sonfonia</a:t>
                      </a:r>
                      <a:r>
                        <a:rPr lang="fr-FR" sz="1600" dirty="0">
                          <a:latin typeface="+mj-lt"/>
                          <a:ea typeface="Calibri"/>
                          <a:cs typeface="Times New Roman"/>
                        </a:rPr>
                        <a:t>, Labé, Kankan et N’</a:t>
                      </a:r>
                      <a:r>
                        <a:rPr lang="fr-FR" sz="1600" dirty="0" err="1">
                          <a:latin typeface="+mj-lt"/>
                          <a:ea typeface="Calibri"/>
                          <a:cs typeface="Times New Roman"/>
                        </a:rPr>
                        <a:t>Zérékoré</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dirty="0">
                          <a:latin typeface="+mj-lt"/>
                          <a:ea typeface="Calibri"/>
                          <a:cs typeface="Times New Roman"/>
                        </a:rPr>
                        <a:t>350 </a:t>
                      </a:r>
                      <a:r>
                        <a:rPr lang="bn-IN" sz="1600" baseline="0" dirty="0">
                          <a:latin typeface="+mj-lt"/>
                          <a:ea typeface="Calibri"/>
                          <a:cs typeface="Times New Roman"/>
                        </a:rPr>
                        <a:t>millions </a:t>
                      </a:r>
                      <a:r>
                        <a:rPr lang="bn-IN" sz="1600" dirty="0">
                          <a:latin typeface="+mj-lt"/>
                          <a:ea typeface="Calibri"/>
                          <a:cs typeface="Times New Roman"/>
                        </a:rPr>
                        <a:t>USD</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4054">
                <a:tc>
                  <a:txBody>
                    <a:bodyPr/>
                    <a:lstStyle/>
                    <a:p>
                      <a:pPr algn="ctr">
                        <a:spcAft>
                          <a:spcPts val="0"/>
                        </a:spcAft>
                      </a:pPr>
                      <a:r>
                        <a:rPr lang="fr-FR" sz="1600" dirty="0">
                          <a:latin typeface="+mj-lt"/>
                          <a:ea typeface="Calibri"/>
                          <a:cs typeface="Times New Roman"/>
                        </a:rPr>
                        <a:t>5</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dirty="0">
                          <a:latin typeface="+mj-lt"/>
                          <a:ea typeface="Calibri"/>
                          <a:cs typeface="Times New Roman"/>
                        </a:rPr>
                        <a:t>Construction et réhabilitation de la route Labé-Mali-Kédougou</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fr-FR" sz="1600" dirty="0">
                        <a:latin typeface="+mj-lt"/>
                        <a:ea typeface="Calibri"/>
                        <a:cs typeface="Times New Roman"/>
                      </a:endParaRPr>
                    </a:p>
                    <a:p>
                      <a:pPr algn="l">
                        <a:spcAft>
                          <a:spcPts val="0"/>
                        </a:spcAft>
                      </a:pPr>
                      <a:r>
                        <a:rPr lang="fr-FR" sz="1600" dirty="0">
                          <a:latin typeface="+mj-lt"/>
                          <a:ea typeface="Calibri"/>
                          <a:cs typeface="Times New Roman"/>
                        </a:rPr>
                        <a:t>291,2 millions USD</a:t>
                      </a:r>
                    </a:p>
                  </a:txBody>
                  <a:tcPr marL="59383" marR="5938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2922247"/>
                  </a:ext>
                </a:extLst>
              </a:tr>
              <a:tr h="344054">
                <a:tc>
                  <a:txBody>
                    <a:bodyPr/>
                    <a:lstStyle/>
                    <a:p>
                      <a:pPr algn="ctr">
                        <a:spcAft>
                          <a:spcPts val="0"/>
                        </a:spcAft>
                      </a:pPr>
                      <a:r>
                        <a:rPr lang="fr-FR" sz="1600">
                          <a:latin typeface="+mj-lt"/>
                          <a:ea typeface="Calibri"/>
                          <a:cs typeface="Times New Roman"/>
                        </a:rPr>
                        <a:t>6</a:t>
                      </a:r>
                      <a:endParaRPr lang="fr-FR" sz="16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FR" sz="1600" dirty="0">
                          <a:latin typeface="+mj-lt"/>
                          <a:ea typeface="Calibri"/>
                          <a:cs typeface="Times New Roman"/>
                        </a:rPr>
                        <a:t>Développement de 88,7 ha dans la zone est du Port Autonome de Conakry</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fr-FR" sz="1600" dirty="0">
                        <a:latin typeface="+mj-lt"/>
                        <a:ea typeface="Calibri"/>
                        <a:cs typeface="Times New Roman"/>
                      </a:endParaRPr>
                    </a:p>
                    <a:p>
                      <a:pPr algn="l">
                        <a:spcAft>
                          <a:spcPts val="0"/>
                        </a:spcAft>
                      </a:pPr>
                      <a:r>
                        <a:rPr lang="fr-FR" sz="1600" dirty="0">
                          <a:latin typeface="+mj-lt"/>
                          <a:ea typeface="Calibri"/>
                          <a:cs typeface="Times New Roman"/>
                        </a:rPr>
                        <a:t>774 millions USD</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537090"/>
                  </a:ext>
                </a:extLst>
              </a:tr>
            </a:tbl>
          </a:graphicData>
        </a:graphic>
      </p:graphicFrame>
    </p:spTree>
    <p:extLst>
      <p:ext uri="{BB962C8B-B14F-4D97-AF65-F5344CB8AC3E}">
        <p14:creationId xmlns:p14="http://schemas.microsoft.com/office/powerpoint/2010/main" val="66349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F37B0E1-EAF9-42B9-AB0B-2AB530D2826E}"/>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2"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BF37B0E1-EAF9-42B9-AB0B-2AB530D282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1639F12-10DF-4BE2-A9DF-ED86C9BD66F2}"/>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44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a:blip r:embed="rId7"/>
          <a:stretch>
            <a:fillRect/>
          </a:stretch>
        </p:blipFill>
        <p:spPr>
          <a:xfrm>
            <a:off x="0" y="33510"/>
            <a:ext cx="12191999" cy="6822039"/>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4131129"/>
            <a:ext cx="12192000" cy="272687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292053"/>
            <a:ext cx="6563506" cy="1311128"/>
          </a:xfrm>
        </p:spPr>
        <p:txBody>
          <a:bodyPr/>
          <a:lstStyle/>
          <a:p>
            <a:r>
              <a:rPr lang="en-GB" dirty="0"/>
              <a:t>Merci de </a:t>
            </a:r>
            <a:r>
              <a:rPr lang="en-GB" dirty="0" err="1"/>
              <a:t>votre</a:t>
            </a:r>
            <a:r>
              <a:rPr lang="en-GB" dirty="0"/>
              <a:t> attention</a:t>
            </a:r>
          </a:p>
        </p:txBody>
      </p:sp>
      <p:sp>
        <p:nvSpPr>
          <p:cNvPr id="8" name="Text Placeholder 2">
            <a:extLst>
              <a:ext uri="{FF2B5EF4-FFF2-40B4-BE49-F238E27FC236}">
                <a16:creationId xmlns:a16="http://schemas.microsoft.com/office/drawing/2014/main" id="{C27317BB-02BC-42D9-B0EA-8C6C6EE029E6}"/>
              </a:ext>
            </a:extLst>
          </p:cNvPr>
          <p:cNvSpPr txBox="1">
            <a:spLocks/>
          </p:cNvSpPr>
          <p:nvPr/>
        </p:nvSpPr>
        <p:spPr>
          <a:xfrm>
            <a:off x="1563169" y="6013130"/>
            <a:ext cx="8825659" cy="8604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hlinkClick r:id="rId8"/>
              </a:rPr>
              <a:t>www.invest.gov.gn</a:t>
            </a:r>
            <a:endParaRPr lang="en-US" b="1" dirty="0"/>
          </a:p>
          <a:p>
            <a:pPr algn="ctr"/>
            <a:r>
              <a:rPr lang="en-US" b="1" dirty="0">
                <a:hlinkClick r:id="rId9"/>
              </a:rPr>
              <a:t>www.mtp.gov.gn</a:t>
            </a:r>
            <a:r>
              <a:rPr lang="en-US" b="1" dirty="0"/>
              <a:t> </a:t>
            </a:r>
          </a:p>
          <a:p>
            <a:pPr marL="0" indent="0" algn="ctr">
              <a:buNone/>
            </a:pPr>
            <a:endParaRPr lang="en-US" b="1" dirty="0">
              <a:solidFill>
                <a:schemeClr val="bg2"/>
              </a:solidFill>
            </a:endParaRPr>
          </a:p>
        </p:txBody>
      </p:sp>
      <p:pic>
        <p:nvPicPr>
          <p:cNvPr id="9" name="Picture 8">
            <a:extLst>
              <a:ext uri="{FF2B5EF4-FFF2-40B4-BE49-F238E27FC236}">
                <a16:creationId xmlns:a16="http://schemas.microsoft.com/office/drawing/2014/main" id="{F5D28204-5683-42AA-A48B-74604DE1A95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466" b="90354" l="9851" r="89851">
                        <a14:foregroundMark x1="40000" y1="51768" x2="40000" y2="51768"/>
                        <a14:foregroundMark x1="40000" y1="51768" x2="40000" y2="51768"/>
                        <a14:foregroundMark x1="39403" y1="42765" x2="39403" y2="42765"/>
                        <a14:foregroundMark x1="45373" y1="38585" x2="45373" y2="38585"/>
                        <a14:foregroundMark x1="45970" y1="32476" x2="45970" y2="32476"/>
                        <a14:foregroundMark x1="40597" y1="24116" x2="40597" y2="24116"/>
                        <a14:foregroundMark x1="54030" y1="22830" x2="54030" y2="22830"/>
                        <a14:foregroundMark x1="63284" y1="32476" x2="63284" y2="32476"/>
                        <a14:foregroundMark x1="57313" y1="41158" x2="57313" y2="41158"/>
                        <a14:foregroundMark x1="50746" y1="38907" x2="50746" y2="38907"/>
                        <a14:foregroundMark x1="60299" y1="40193" x2="60299" y2="40193"/>
                        <a14:foregroundMark x1="59403" y1="52412" x2="59403" y2="52412"/>
                        <a14:foregroundMark x1="49552" y1="90354" x2="49552" y2="90354"/>
                        <a14:foregroundMark x1="46269" y1="67846" x2="46269" y2="67846"/>
                        <a14:foregroundMark x1="41493" y1="39871" x2="41493" y2="39871"/>
                        <a14:foregroundMark x1="34627" y1="27331" x2="34627" y2="27331"/>
                        <a14:foregroundMark x1="50448" y1="14791" x2="50448" y2="14791"/>
                        <a14:foregroundMark x1="42985" y1="31190" x2="42985" y2="31190"/>
                        <a14:foregroundMark x1="43582" y1="51768" x2="43582" y2="51768"/>
                        <a14:foregroundMark x1="47164" y1="13505" x2="47164" y2="13505"/>
                        <a14:foregroundMark x1="43582" y1="13183" x2="43582" y2="13183"/>
                        <a14:foregroundMark x1="44776" y1="8682" x2="44776" y2="8682"/>
                        <a14:foregroundMark x1="40896" y1="7395" x2="40896" y2="7395"/>
                        <a14:foregroundMark x1="37910" y1="6431" x2="37910" y2="6431"/>
                        <a14:foregroundMark x1="37910" y1="6431" x2="37910" y2="6431"/>
                        <a14:foregroundMark x1="37910" y1="6431" x2="37910" y2="6431"/>
                        <a14:foregroundMark x1="57612" y1="8039" x2="57612" y2="8039"/>
                        <a14:foregroundMark x1="57015" y1="8039" x2="57015" y2="8039"/>
                        <a14:foregroundMark x1="54627" y1="9968" x2="54627" y2="9968"/>
                        <a14:foregroundMark x1="42090" y1="44051" x2="42090" y2="44051"/>
                        <a14:foregroundMark x1="62687" y1="5466" x2="62687" y2="5466"/>
                        <a14:foregroundMark x1="64776" y1="5788" x2="64776" y2="5788"/>
                        <a14:foregroundMark x1="66866" y1="5466" x2="66866" y2="5466"/>
                        <a14:foregroundMark x1="34627" y1="5466" x2="34627" y2="5466"/>
                        <a14:foregroundMark x1="35821" y1="6431" x2="35821" y2="6431"/>
                        <a14:foregroundMark x1="17910" y1="50804" x2="17910" y2="50804"/>
                        <a14:foregroundMark x1="39403" y1="55305" x2="39403" y2="55305"/>
                      </a14:backgroundRemoval>
                    </a14:imgEffect>
                  </a14:imgLayer>
                </a14:imgProps>
              </a:ext>
            </a:extLst>
          </a:blip>
          <a:stretch>
            <a:fillRect/>
          </a:stretch>
        </p:blipFill>
        <p:spPr>
          <a:xfrm>
            <a:off x="10122795" y="0"/>
            <a:ext cx="2325576" cy="2158967"/>
          </a:xfrm>
          <a:prstGeom prst="rect">
            <a:avLst/>
          </a:prstGeom>
        </p:spPr>
      </p:pic>
    </p:spTree>
    <p:extLst>
      <p:ext uri="{BB962C8B-B14F-4D97-AF65-F5344CB8AC3E}">
        <p14:creationId xmlns:p14="http://schemas.microsoft.com/office/powerpoint/2010/main" val="30821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FD933F4-9E79-4C0A-AB63-71E0FD2A94B8}"/>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42" name="think-cell Slide" r:id="rId5" imgW="470" imgH="469" progId="TCLayout.ActiveDocument.1">
                  <p:embed/>
                </p:oleObj>
              </mc:Choice>
              <mc:Fallback>
                <p:oleObj name="think-cell Slide" r:id="rId5" imgW="470" imgH="469" progId="TCLayout.ActiveDocument.1">
                  <p:embed/>
                  <p:pic>
                    <p:nvPicPr>
                      <p:cNvPr id="4" name="Object 3" hidden="1">
                        <a:extLst>
                          <a:ext uri="{FF2B5EF4-FFF2-40B4-BE49-F238E27FC236}">
                            <a16:creationId xmlns:a16="http://schemas.microsoft.com/office/drawing/2014/main" id="{5FD933F4-9E79-4C0A-AB63-71E0FD2A94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326A60E-DEA1-4B4B-BDE6-F04311410F9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4200"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DC04CA36-9318-4A11-93CE-B7E860FE76DF}"/>
              </a:ext>
            </a:extLst>
          </p:cNvPr>
          <p:cNvSpPr>
            <a:spLocks noGrp="1"/>
          </p:cNvSpPr>
          <p:nvPr>
            <p:ph type="title"/>
          </p:nvPr>
        </p:nvSpPr>
        <p:spPr>
          <a:xfrm>
            <a:off x="646111" y="452718"/>
            <a:ext cx="9404723" cy="1400530"/>
          </a:xfrm>
        </p:spPr>
        <p:txBody>
          <a:bodyPr/>
          <a:lstStyle/>
          <a:p>
            <a:r>
              <a:rPr lang="en-US" b="1" dirty="0"/>
              <a:t>Plan</a:t>
            </a:r>
          </a:p>
        </p:txBody>
      </p:sp>
      <p:sp>
        <p:nvSpPr>
          <p:cNvPr id="3" name="Content Placeholder 2">
            <a:extLst>
              <a:ext uri="{FF2B5EF4-FFF2-40B4-BE49-F238E27FC236}">
                <a16:creationId xmlns:a16="http://schemas.microsoft.com/office/drawing/2014/main" id="{19BAA13E-4F44-48E6-AFDD-9C2DC997AED3}"/>
              </a:ext>
            </a:extLst>
          </p:cNvPr>
          <p:cNvSpPr>
            <a:spLocks noGrp="1"/>
          </p:cNvSpPr>
          <p:nvPr>
            <p:ph idx="1"/>
          </p:nvPr>
        </p:nvSpPr>
        <p:spPr/>
        <p:txBody>
          <a:bodyPr>
            <a:normAutofit/>
          </a:bodyPr>
          <a:lstStyle/>
          <a:p>
            <a:pPr lvl="1"/>
            <a:r>
              <a:rPr lang="fr-FR" sz="2800" dirty="0"/>
              <a:t>Présentation générale</a:t>
            </a:r>
          </a:p>
          <a:p>
            <a:pPr lvl="1"/>
            <a:r>
              <a:rPr lang="fr-FR" sz="2800" dirty="0"/>
              <a:t>Transport maritime</a:t>
            </a:r>
          </a:p>
          <a:p>
            <a:pPr lvl="1"/>
            <a:r>
              <a:rPr lang="fr-FR" sz="2800" dirty="0"/>
              <a:t>Transport terrestre</a:t>
            </a:r>
          </a:p>
          <a:p>
            <a:pPr lvl="1"/>
            <a:r>
              <a:rPr lang="fr-FR" sz="2800" dirty="0"/>
              <a:t>Transport aérien</a:t>
            </a:r>
          </a:p>
          <a:p>
            <a:pPr lvl="1"/>
            <a:r>
              <a:rPr lang="fr-FR" sz="2800" dirty="0"/>
              <a:t>Infrastructures immobilières</a:t>
            </a:r>
          </a:p>
          <a:p>
            <a:pPr lvl="1"/>
            <a:r>
              <a:rPr lang="fr-FR" sz="2800" dirty="0"/>
              <a:t>Opportunités d’investissement </a:t>
            </a:r>
          </a:p>
          <a:p>
            <a:pPr lvl="1"/>
            <a:endParaRPr lang="fr-FR" sz="2800" dirty="0"/>
          </a:p>
        </p:txBody>
      </p:sp>
      <p:sp>
        <p:nvSpPr>
          <p:cNvPr id="7" name="Slide Number Placeholder 6">
            <a:extLst>
              <a:ext uri="{FF2B5EF4-FFF2-40B4-BE49-F238E27FC236}">
                <a16:creationId xmlns:a16="http://schemas.microsoft.com/office/drawing/2014/main" id="{9672AA25-FEA4-4925-843B-7A63051782F7}"/>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6320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4671E8-FD53-4943-AA19-857680B2D459}"/>
              </a:ext>
            </a:extLst>
          </p:cNvPr>
          <p:cNvGraphicFramePr>
            <a:graphicFrameLocks noChangeAspect="1"/>
          </p:cNvGraphicFramePr>
          <p:nvPr>
            <p:custDataLst>
              <p:tags r:id="rId2"/>
            </p:custDataLst>
            <p:extLst>
              <p:ext uri="{D42A27DB-BD31-4B8C-83A1-F6EECF244321}">
                <p14:modId xmlns:p14="http://schemas.microsoft.com/office/powerpoint/2010/main" val="1032323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16"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354671E8-FD53-4943-AA19-857680B2D4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31520F8-DC57-4EF1-B20F-312356586A3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8" name="Picture Placeholder 17">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rotWithShape="1">
          <a:blip r:embed="rId7"/>
          <a:srcRect l="13817" t="3240" r="234" b="927"/>
          <a:stretch/>
        </p:blipFill>
        <p:spPr>
          <a:xfrm>
            <a:off x="1" y="41274"/>
            <a:ext cx="12611100" cy="6816726"/>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08000" y="4568892"/>
            <a:ext cx="9666514" cy="1686720"/>
          </a:xfrm>
        </p:spPr>
        <p:txBody>
          <a:bodyPr/>
          <a:lstStyle/>
          <a:p>
            <a:r>
              <a:rPr lang="en-US" dirty="0" err="1"/>
              <a:t>Présentation</a:t>
            </a:r>
            <a:r>
              <a:rPr lang="en-US" dirty="0"/>
              <a:t> </a:t>
            </a:r>
            <a:r>
              <a:rPr lang="en-US" dirty="0" err="1"/>
              <a:t>générale</a:t>
            </a:r>
            <a:endParaRPr lang="en-GB" dirty="0"/>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3</a:t>
            </a:fld>
            <a:endParaRPr lang="en-GB" b="1" dirty="0">
              <a:solidFill>
                <a:schemeClr val="bg1"/>
              </a:solidFill>
            </a:endParaRPr>
          </a:p>
        </p:txBody>
      </p:sp>
    </p:spTree>
    <p:extLst>
      <p:ext uri="{BB962C8B-B14F-4D97-AF65-F5344CB8AC3E}">
        <p14:creationId xmlns:p14="http://schemas.microsoft.com/office/powerpoint/2010/main" val="27710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6AA637-AABF-440A-BE31-5A6D53FEBB92}"/>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65"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756AA637-AABF-440A-BE31-5A6D53FEBB9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9C8BC4B3-D340-484F-8F32-324B26107A7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42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6C3BA3C-4854-40A9-8432-845A96565CFD}"/>
              </a:ext>
            </a:extLst>
          </p:cNvPr>
          <p:cNvSpPr>
            <a:spLocks noGrp="1"/>
          </p:cNvSpPr>
          <p:nvPr>
            <p:ph type="title"/>
          </p:nvPr>
        </p:nvSpPr>
        <p:spPr/>
        <p:txBody>
          <a:bodyPr/>
          <a:lstStyle/>
          <a:p>
            <a:r>
              <a:rPr lang="en-US" b="1" dirty="0" err="1"/>
              <a:t>Présentation</a:t>
            </a:r>
            <a:r>
              <a:rPr lang="en-US" b="1" dirty="0"/>
              <a:t> </a:t>
            </a:r>
            <a:r>
              <a:rPr lang="en-US" b="1" dirty="0" err="1"/>
              <a:t>générale</a:t>
            </a:r>
            <a:endParaRPr lang="en-US" b="1" dirty="0"/>
          </a:p>
        </p:txBody>
      </p:sp>
      <p:sp>
        <p:nvSpPr>
          <p:cNvPr id="3" name="Content Placeholder 2">
            <a:extLst>
              <a:ext uri="{FF2B5EF4-FFF2-40B4-BE49-F238E27FC236}">
                <a16:creationId xmlns:a16="http://schemas.microsoft.com/office/drawing/2014/main" id="{199634E4-BD44-448A-8026-7ED5BB8E50D3}"/>
              </a:ext>
            </a:extLst>
          </p:cNvPr>
          <p:cNvSpPr>
            <a:spLocks noGrp="1"/>
          </p:cNvSpPr>
          <p:nvPr>
            <p:ph idx="1"/>
          </p:nvPr>
        </p:nvSpPr>
        <p:spPr>
          <a:xfrm>
            <a:off x="646111" y="1528933"/>
            <a:ext cx="5996254" cy="4585930"/>
          </a:xfrm>
        </p:spPr>
        <p:txBody>
          <a:bodyPr>
            <a:normAutofit/>
          </a:bodyPr>
          <a:lstStyle/>
          <a:p>
            <a:pPr>
              <a:buFont typeface="Wingdings" panose="05000000000000000000" pitchFamily="2" charset="2"/>
              <a:buChar char="Ø"/>
            </a:pPr>
            <a:r>
              <a:rPr lang="fr-FR" dirty="0"/>
              <a:t>Superficie : 245.857 Km²</a:t>
            </a:r>
          </a:p>
          <a:p>
            <a:pPr>
              <a:buFont typeface="Wingdings" panose="05000000000000000000" pitchFamily="2" charset="2"/>
              <a:buChar char="Ø"/>
            </a:pPr>
            <a:r>
              <a:rPr lang="fr-FR" dirty="0"/>
              <a:t>Population : 12 millions d’habitants</a:t>
            </a:r>
          </a:p>
          <a:p>
            <a:pPr>
              <a:buFont typeface="Wingdings" panose="05000000000000000000" pitchFamily="2" charset="2"/>
              <a:buChar char="Ø"/>
            </a:pPr>
            <a:r>
              <a:rPr lang="fr-FR" dirty="0"/>
              <a:t>Taux de croissance parmi les plus élevés au monde : 9,9% en moyenne depuis 2016 (FMI)</a:t>
            </a:r>
          </a:p>
          <a:p>
            <a:pPr>
              <a:buFont typeface="Wingdings" panose="05000000000000000000" pitchFamily="2" charset="2"/>
              <a:buChar char="Ø"/>
            </a:pPr>
            <a:r>
              <a:rPr lang="en-US" dirty="0"/>
              <a:t>Progression de 27 places au Doing Business de la Banque </a:t>
            </a:r>
            <a:r>
              <a:rPr lang="en-US" dirty="0" err="1"/>
              <a:t>Mondiale</a:t>
            </a:r>
            <a:r>
              <a:rPr lang="en-US" dirty="0"/>
              <a:t> </a:t>
            </a:r>
            <a:r>
              <a:rPr lang="en-US" dirty="0" err="1"/>
              <a:t>en</a:t>
            </a:r>
            <a:r>
              <a:rPr lang="en-US" dirty="0"/>
              <a:t> 7 </a:t>
            </a:r>
            <a:r>
              <a:rPr lang="en-US" dirty="0" err="1"/>
              <a:t>ans</a:t>
            </a:r>
            <a:endParaRPr lang="en-US" dirty="0"/>
          </a:p>
          <a:p>
            <a:pPr lvl="0">
              <a:buFont typeface="Wingdings" panose="05000000000000000000" pitchFamily="2" charset="2"/>
              <a:buChar char="Ø"/>
            </a:pPr>
            <a:r>
              <a:rPr lang="fr-FR" dirty="0"/>
              <a:t>Mobilisation de plus de $21 milliards USD au Groupe Consultatif du PNDES pour 2016-2020</a:t>
            </a:r>
            <a:endParaRPr lang="en-US" dirty="0"/>
          </a:p>
          <a:p>
            <a:pPr lvl="0">
              <a:buFont typeface="Wingdings" panose="05000000000000000000" pitchFamily="2" charset="2"/>
              <a:buChar char="Ø"/>
            </a:pPr>
            <a:r>
              <a:rPr lang="fr-FR" dirty="0"/>
              <a:t>Accord cadre Guinée–Chine : 20 milliards USD sur 20 ans pour le financement des infrastructures</a:t>
            </a:r>
            <a:endParaRPr lang="en-US" dirty="0"/>
          </a:p>
          <a:p>
            <a:pPr>
              <a:buFont typeface="Wingdings" panose="05000000000000000000" pitchFamily="2" charset="2"/>
              <a:buChar char="Ø"/>
            </a:pPr>
            <a:endParaRPr lang="en-US" dirty="0"/>
          </a:p>
        </p:txBody>
      </p:sp>
      <p:sp>
        <p:nvSpPr>
          <p:cNvPr id="4" name="Slide Number Placeholder 3">
            <a:extLst>
              <a:ext uri="{FF2B5EF4-FFF2-40B4-BE49-F238E27FC236}">
                <a16:creationId xmlns:a16="http://schemas.microsoft.com/office/drawing/2014/main" id="{B15A807C-4E90-4B40-9746-4065593C90F2}"/>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18" name="Picture 17" descr="Presentation de la guinee Guinee expo 2020  - GuinÃ©e Expo 2020">
            <a:extLst>
              <a:ext uri="{FF2B5EF4-FFF2-40B4-BE49-F238E27FC236}">
                <a16:creationId xmlns:a16="http://schemas.microsoft.com/office/drawing/2014/main" id="{0C184765-D41C-4DC7-9904-675EA8CE1E4C}"/>
              </a:ext>
            </a:extLst>
          </p:cNvPr>
          <p:cNvPicPr/>
          <p:nvPr/>
        </p:nvPicPr>
        <p:blipFill rotWithShape="1">
          <a:blip r:embed="rId7">
            <a:extLst>
              <a:ext uri="{BEBA8EAE-BF5A-486C-A8C5-ECC9F3942E4B}">
                <a14:imgProps xmlns:a14="http://schemas.microsoft.com/office/drawing/2010/main">
                  <a14:imgLayer r:embed="rId8">
                    <a14:imgEffect>
                      <a14:backgroundRemoval t="2892" b="97470" l="2607" r="97867">
                        <a14:foregroundMark x1="40047" y1="3012" x2="40047" y2="3012"/>
                        <a14:foregroundMark x1="39573" y1="5060" x2="39573" y2="5060"/>
                        <a14:foregroundMark x1="43009" y1="4819" x2="43009" y2="4819"/>
                        <a14:foregroundMark x1="39573" y1="8072" x2="39573" y2="8072"/>
                        <a14:foregroundMark x1="90166" y1="30120" x2="90166" y2="30120"/>
                        <a14:foregroundMark x1="95498" y1="43373" x2="95498" y2="43373"/>
                        <a14:foregroundMark x1="95498" y1="50241" x2="95498" y2="50241"/>
                        <a14:foregroundMark x1="94431" y1="58313" x2="94431" y2="58313"/>
                        <a14:foregroundMark x1="91943" y1="63855" x2="91943" y2="63855"/>
                        <a14:foregroundMark x1="93009" y1="67229" x2="93009" y2="67229"/>
                        <a14:foregroundMark x1="86019" y1="79639" x2="86019" y2="79639"/>
                        <a14:foregroundMark x1="72986" y1="90361" x2="72986" y2="90361"/>
                        <a14:foregroundMark x1="68957" y1="92530" x2="68957" y2="92530"/>
                        <a14:foregroundMark x1="57820" y1="96386" x2="57820" y2="96386"/>
                        <a14:foregroundMark x1="49052" y1="96627" x2="49052" y2="96627"/>
                        <a14:foregroundMark x1="11137" y1="73253" x2="11137" y2="73253"/>
                        <a14:foregroundMark x1="6043" y1="64458" x2="6043" y2="64458"/>
                        <a14:foregroundMark x1="51540" y1="97108" x2="51540" y2="97108"/>
                        <a14:foregroundMark x1="53791" y1="97470" x2="53791" y2="97470"/>
                        <a14:foregroundMark x1="11374" y1="76386" x2="11374" y2="76386"/>
                        <a14:foregroundMark x1="3791" y1="58795" x2="3791" y2="58795"/>
                        <a14:foregroundMark x1="3436" y1="57108" x2="3436" y2="57108"/>
                        <a14:foregroundMark x1="3081" y1="51325" x2="3081" y2="51325"/>
                        <a14:foregroundMark x1="2844" y1="51687" x2="2844" y2="51687"/>
                        <a14:foregroundMark x1="2844" y1="50241" x2="2844" y2="50241"/>
                        <a14:foregroundMark x1="2607" y1="51084" x2="2607" y2="51084"/>
                        <a14:foregroundMark x1="2725" y1="49157" x2="2725" y2="49157"/>
                        <a14:foregroundMark x1="2725" y1="46867" x2="2725" y2="46867"/>
                        <a14:foregroundMark x1="2844" y1="47831" x2="2844" y2="47831"/>
                        <a14:foregroundMark x1="2725" y1="45301" x2="2725" y2="45301"/>
                        <a14:foregroundMark x1="2962" y1="43735" x2="2962" y2="43735"/>
                        <a14:foregroundMark x1="3318" y1="41928" x2="3318" y2="41928"/>
                        <a14:foregroundMark x1="2962" y1="43133" x2="2962" y2="43133"/>
                        <a14:foregroundMark x1="3199" y1="41566" x2="3199" y2="41566"/>
                        <a14:foregroundMark x1="3555" y1="39880" x2="3555" y2="39880"/>
                        <a14:foregroundMark x1="3791" y1="39157" x2="3791" y2="39157"/>
                        <a14:foregroundMark x1="4147" y1="37711" x2="4147" y2="37711"/>
                        <a14:foregroundMark x1="4621" y1="36386" x2="4621" y2="36386"/>
                        <a14:foregroundMark x1="4502" y1="36988" x2="4502" y2="36988"/>
                        <a14:foregroundMark x1="4621" y1="35904" x2="4621" y2="35904"/>
                        <a14:foregroundMark x1="4976" y1="34940" x2="4976" y2="34940"/>
                        <a14:foregroundMark x1="79384" y1="87952" x2="79384" y2="87952"/>
                        <a14:foregroundMark x1="85900" y1="81205" x2="85900" y2="81205"/>
                        <a14:foregroundMark x1="88270" y1="78434" x2="88270" y2="78434"/>
                        <a14:foregroundMark x1="92417" y1="72048" x2="92417" y2="72048"/>
                        <a14:foregroundMark x1="93483" y1="69759" x2="93483" y2="69759"/>
                        <a14:foregroundMark x1="92536" y1="71566" x2="92536" y2="71566"/>
                        <a14:foregroundMark x1="93009" y1="70964" x2="93009" y2="70964"/>
                        <a14:foregroundMark x1="93957" y1="69157" x2="93957" y2="69157"/>
                        <a14:foregroundMark x1="91469" y1="73855" x2="91469" y2="73855"/>
                        <a14:foregroundMark x1="94194" y1="68193" x2="94194" y2="68193"/>
                        <a14:foregroundMark x1="94787" y1="66386" x2="94787" y2="66386"/>
                        <a14:foregroundMark x1="95261" y1="64578" x2="95261" y2="64578"/>
                        <a14:foregroundMark x1="95498" y1="62771" x2="95498" y2="62771"/>
                        <a14:foregroundMark x1="95498" y1="64337" x2="95498" y2="64337"/>
                        <a14:foregroundMark x1="96209" y1="62530" x2="96209" y2="62530"/>
                        <a14:foregroundMark x1="96445" y1="60964" x2="96445" y2="60964"/>
                        <a14:foregroundMark x1="96801" y1="59277" x2="96801" y2="59277"/>
                        <a14:foregroundMark x1="96801" y1="56627" x2="96801" y2="56627"/>
                        <a14:foregroundMark x1="96801" y1="57711" x2="96801" y2="57711"/>
                        <a14:foregroundMark x1="96801" y1="58434" x2="96801" y2="58434"/>
                        <a14:foregroundMark x1="97038" y1="56386" x2="97038" y2="56386"/>
                        <a14:foregroundMark x1="97038" y1="54819" x2="97038" y2="54819"/>
                        <a14:foregroundMark x1="97275" y1="55060" x2="97275" y2="55060"/>
                        <a14:foregroundMark x1="97275" y1="55663" x2="97275" y2="55663"/>
                        <a14:foregroundMark x1="97038" y1="54578" x2="97038" y2="54578"/>
                        <a14:foregroundMark x1="97275" y1="53494" x2="97275" y2="53494"/>
                        <a14:foregroundMark x1="97275" y1="51084" x2="97275" y2="51084"/>
                        <a14:foregroundMark x1="97275" y1="52410" x2="97275" y2="52410"/>
                        <a14:foregroundMark x1="97275" y1="51084" x2="97275" y2="51084"/>
                        <a14:foregroundMark x1="97275" y1="50843" x2="97275" y2="50843"/>
                        <a14:foregroundMark x1="97867" y1="50241" x2="97867" y2="50241"/>
                      </a14:backgroundRemoval>
                    </a14:imgEffect>
                  </a14:imgLayer>
                </a14:imgProps>
              </a:ext>
              <a:ext uri="{28A0092B-C50C-407E-A947-70E740481C1C}">
                <a14:useLocalDpi xmlns:a14="http://schemas.microsoft.com/office/drawing/2010/main" val="0"/>
              </a:ext>
            </a:extLst>
          </a:blip>
          <a:srcRect/>
          <a:stretch/>
        </p:blipFill>
        <p:spPr bwMode="auto">
          <a:xfrm>
            <a:off x="6642365" y="1124803"/>
            <a:ext cx="5073650" cy="4990060"/>
          </a:xfrm>
          <a:prstGeom prst="rect">
            <a:avLst/>
          </a:prstGeom>
          <a:noFill/>
          <a:ln>
            <a:noFill/>
          </a:ln>
        </p:spPr>
      </p:pic>
    </p:spTree>
    <p:extLst>
      <p:ext uri="{BB962C8B-B14F-4D97-AF65-F5344CB8AC3E}">
        <p14:creationId xmlns:p14="http://schemas.microsoft.com/office/powerpoint/2010/main" val="376928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5269450-CD9B-4757-9579-877FE009096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91"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65269450-CD9B-4757-9579-877FE00909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494138F-5A22-4F9E-B106-DA3B3F86B58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6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FAA2E682-4015-48B5-9CFE-4B165A9BB956}"/>
              </a:ext>
            </a:extLst>
          </p:cNvPr>
          <p:cNvSpPr>
            <a:spLocks noGrp="1"/>
          </p:cNvSpPr>
          <p:nvPr>
            <p:ph type="title"/>
          </p:nvPr>
        </p:nvSpPr>
        <p:spPr/>
        <p:txBody>
          <a:bodyPr/>
          <a:lstStyle/>
          <a:p>
            <a:r>
              <a:rPr lang="en-US" sz="3600" b="1" dirty="0"/>
              <a:t>Cadre </a:t>
            </a:r>
            <a:r>
              <a:rPr lang="en-US" sz="3600" b="1" dirty="0" err="1"/>
              <a:t>légal</a:t>
            </a:r>
            <a:r>
              <a:rPr lang="en-US" sz="3600" b="1" dirty="0"/>
              <a:t> et </a:t>
            </a:r>
            <a:r>
              <a:rPr lang="fr-FR" sz="3600" b="1" dirty="0"/>
              <a:t>institutionnel</a:t>
            </a:r>
          </a:p>
        </p:txBody>
      </p:sp>
      <p:sp>
        <p:nvSpPr>
          <p:cNvPr id="3" name="Content Placeholder 2">
            <a:extLst>
              <a:ext uri="{FF2B5EF4-FFF2-40B4-BE49-F238E27FC236}">
                <a16:creationId xmlns:a16="http://schemas.microsoft.com/office/drawing/2014/main" id="{9664CC82-0111-46DB-8BE1-0609C7BD26AB}"/>
              </a:ext>
            </a:extLst>
          </p:cNvPr>
          <p:cNvSpPr>
            <a:spLocks noGrp="1"/>
          </p:cNvSpPr>
          <p:nvPr>
            <p:ph idx="1"/>
          </p:nvPr>
        </p:nvSpPr>
        <p:spPr>
          <a:xfrm>
            <a:off x="446314" y="1336431"/>
            <a:ext cx="10915330" cy="4880932"/>
          </a:xfrm>
        </p:spPr>
        <p:txBody>
          <a:bodyPr>
            <a:normAutofit/>
          </a:bodyPr>
          <a:lstStyle/>
          <a:p>
            <a:pPr marL="0" indent="0">
              <a:buNone/>
            </a:pPr>
            <a:r>
              <a:rPr lang="fr-CA" sz="2000" dirty="0"/>
              <a:t>Renforcement du cadre juridique et légal avec l’adoption d’un :</a:t>
            </a:r>
          </a:p>
          <a:p>
            <a:pPr marL="285750" indent="-285750">
              <a:buFont typeface="Wingdings" panose="05000000000000000000" pitchFamily="2" charset="2"/>
              <a:buChar char="§"/>
            </a:pPr>
            <a:r>
              <a:rPr lang="fr-CA" sz="2000" dirty="0"/>
              <a:t>Code des collectivités locales en 2017</a:t>
            </a:r>
          </a:p>
          <a:p>
            <a:pPr marL="285750" indent="-285750">
              <a:buFont typeface="Wingdings" panose="05000000000000000000" pitchFamily="2" charset="2"/>
              <a:buChar char="§"/>
            </a:pPr>
            <a:r>
              <a:rPr lang="fr-CA" sz="2000" dirty="0"/>
              <a:t>Code de la construction et de l’habitation en 2016</a:t>
            </a:r>
            <a:endParaRPr lang="fr-FR" sz="2000" dirty="0"/>
          </a:p>
          <a:p>
            <a:pPr marL="285750" indent="-285750">
              <a:buFont typeface="Wingdings" panose="05000000000000000000" pitchFamily="2" charset="2"/>
              <a:buChar char="§"/>
            </a:pPr>
            <a:r>
              <a:rPr lang="bn-IN" sz="2000" dirty="0"/>
              <a:t>Code des investissements</a:t>
            </a:r>
            <a:r>
              <a:rPr lang="fr-FR" sz="2000" dirty="0"/>
              <a:t> </a:t>
            </a:r>
            <a:r>
              <a:rPr lang="fr-CA" sz="2000" dirty="0"/>
              <a:t>en</a:t>
            </a:r>
            <a:r>
              <a:rPr lang="fr-FR" sz="2000" dirty="0"/>
              <a:t> 2015</a:t>
            </a:r>
            <a:endParaRPr lang="bn-IN" sz="2000" dirty="0"/>
          </a:p>
          <a:p>
            <a:pPr marL="285750" indent="-285750">
              <a:buFont typeface="Wingdings" panose="05000000000000000000" pitchFamily="2" charset="2"/>
              <a:buChar char="§"/>
            </a:pPr>
            <a:r>
              <a:rPr lang="fr-CA" sz="2000" dirty="0"/>
              <a:t>Politique Nationale de l’Habitat de la Guinée (Vision Habitat 2021) élaboré en 2012</a:t>
            </a:r>
          </a:p>
          <a:p>
            <a:pPr marL="285750" indent="-285750">
              <a:buFont typeface="Wingdings" panose="05000000000000000000" pitchFamily="2" charset="2"/>
              <a:buChar char="§"/>
            </a:pPr>
            <a:r>
              <a:rPr lang="fr-CA" sz="2000" dirty="0"/>
              <a:t>Plan quinquennal (loi n° 007 du CNT du 7 juin 2012)</a:t>
            </a:r>
          </a:p>
          <a:p>
            <a:pPr marL="285750" indent="-285750">
              <a:buFont typeface="Wingdings" panose="05000000000000000000" pitchFamily="2" charset="2"/>
              <a:buChar char="§"/>
            </a:pPr>
            <a:r>
              <a:rPr lang="fr-CA" sz="2000" dirty="0"/>
              <a:t>Plan National de Développement Économique et Social (PNDES 2016-2020)</a:t>
            </a:r>
          </a:p>
          <a:p>
            <a:pPr algn="just"/>
            <a:endParaRPr lang="fr-FR" sz="2000" dirty="0"/>
          </a:p>
          <a:p>
            <a:pPr algn="just"/>
            <a:endParaRPr lang="fr-FR" sz="2000" dirty="0"/>
          </a:p>
        </p:txBody>
      </p:sp>
      <p:sp>
        <p:nvSpPr>
          <p:cNvPr id="4" name="Slide Number Placeholder 3">
            <a:extLst>
              <a:ext uri="{FF2B5EF4-FFF2-40B4-BE49-F238E27FC236}">
                <a16:creationId xmlns:a16="http://schemas.microsoft.com/office/drawing/2014/main" id="{99EFF375-41E7-486C-961F-6871ED5CA53D}"/>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2958156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911731-D5D1-48B5-809E-5584C906580C}"/>
              </a:ext>
            </a:extLst>
          </p:cNvPr>
          <p:cNvGraphicFramePr>
            <a:graphicFrameLocks noChangeAspect="1"/>
          </p:cNvGraphicFramePr>
          <p:nvPr>
            <p:custDataLst>
              <p:tags r:id="rId2"/>
            </p:custDataLst>
            <p:extLst>
              <p:ext uri="{D42A27DB-BD31-4B8C-83A1-F6EECF244321}">
                <p14:modId xmlns:p14="http://schemas.microsoft.com/office/powerpoint/2010/main" val="3716408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9" name="think-cell Slide" r:id="rId5" imgW="470" imgH="469" progId="TCLayout.ActiveDocument.1">
                  <p:embed/>
                </p:oleObj>
              </mc:Choice>
              <mc:Fallback>
                <p:oleObj name="think-cell Slide" r:id="rId5" imgW="470" imgH="469" progId="TCLayout.ActiveDocument.1">
                  <p:embed/>
                  <p:pic>
                    <p:nvPicPr>
                      <p:cNvPr id="8" name="Object 7" hidden="1">
                        <a:extLst>
                          <a:ext uri="{FF2B5EF4-FFF2-40B4-BE49-F238E27FC236}">
                            <a16:creationId xmlns:a16="http://schemas.microsoft.com/office/drawing/2014/main" id="{46911731-D5D1-48B5-809E-5584C90658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9E148D2-928C-40EE-B229-983277F76B9F}"/>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44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9" name="Picture Placeholder 8">
            <a:extLst>
              <a:ext uri="{FF2B5EF4-FFF2-40B4-BE49-F238E27FC236}">
                <a16:creationId xmlns:a16="http://schemas.microsoft.com/office/drawing/2014/main" id="{8557C52B-FF7B-4358-81A2-8E139E5C53DE}"/>
              </a:ext>
            </a:extLst>
          </p:cNvPr>
          <p:cNvPicPr>
            <a:picLocks noGrp="1" noChangeAspect="1"/>
          </p:cNvPicPr>
          <p:nvPr>
            <p:ph type="pic" sz="quarter" idx="11"/>
          </p:nvPr>
        </p:nvPicPr>
        <p:blipFill>
          <a:blip r:embed="rId7"/>
          <a:stretch>
            <a:fillRect/>
          </a:stretch>
        </p:blipFill>
        <p:spPr>
          <a:xfrm>
            <a:off x="0" y="0"/>
            <a:ext cx="12192000" cy="6838122"/>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792480" y="5238335"/>
            <a:ext cx="10607040" cy="701731"/>
          </a:xfrm>
        </p:spPr>
        <p:txBody>
          <a:bodyPr/>
          <a:lstStyle/>
          <a:p>
            <a:r>
              <a:rPr lang="en-GB" dirty="0">
                <a:solidFill>
                  <a:schemeClr val="bg1"/>
                </a:solidFill>
              </a:rPr>
              <a:t>Transport </a:t>
            </a:r>
            <a:r>
              <a:rPr lang="en-GB" dirty="0" err="1">
                <a:solidFill>
                  <a:schemeClr val="bg1"/>
                </a:solidFill>
              </a:rPr>
              <a:t>terrestre</a:t>
            </a:r>
            <a:endParaRPr lang="en-GB" dirty="0">
              <a:solidFill>
                <a:schemeClr val="bg1"/>
              </a:solidFill>
            </a:endParaRPr>
          </a:p>
        </p:txBody>
      </p:sp>
    </p:spTree>
    <p:extLst>
      <p:ext uri="{BB962C8B-B14F-4D97-AF65-F5344CB8AC3E}">
        <p14:creationId xmlns:p14="http://schemas.microsoft.com/office/powerpoint/2010/main" val="778507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Transport Terrestre, une mutation en cours</a:t>
            </a:r>
          </a:p>
        </p:txBody>
      </p:sp>
      <p:sp>
        <p:nvSpPr>
          <p:cNvPr id="3" name="Espace réservé du contenu 2"/>
          <p:cNvSpPr>
            <a:spLocks noGrp="1"/>
          </p:cNvSpPr>
          <p:nvPr>
            <p:ph idx="1"/>
          </p:nvPr>
        </p:nvSpPr>
        <p:spPr>
          <a:xfrm>
            <a:off x="446313" y="1386610"/>
            <a:ext cx="6961651" cy="4733825"/>
          </a:xfrm>
        </p:spPr>
        <p:txBody>
          <a:bodyPr/>
          <a:lstStyle/>
          <a:p>
            <a:pPr lvl="0"/>
            <a:r>
              <a:rPr lang="fr-FR" sz="1600" dirty="0"/>
              <a:t>45 301 km de route existants</a:t>
            </a:r>
          </a:p>
          <a:p>
            <a:pPr lvl="0"/>
            <a:r>
              <a:rPr lang="fr-FR" sz="1600" dirty="0"/>
              <a:t>Construction ou la réhabilitation de 1 011 km de routes nationales et la construction de 5 ponts  </a:t>
            </a:r>
          </a:p>
          <a:p>
            <a:pPr lvl="0"/>
            <a:r>
              <a:rPr lang="fr-FR" sz="1600" dirty="0"/>
              <a:t>Entretien de 4 000 km de routes nationales dégradées </a:t>
            </a:r>
          </a:p>
          <a:p>
            <a:pPr lvl="0"/>
            <a:r>
              <a:rPr lang="fr-FR" sz="1600" dirty="0"/>
              <a:t>Amélioration de 5 000 km de routes préfectorales et communautaires </a:t>
            </a:r>
          </a:p>
          <a:p>
            <a:pPr lvl="0"/>
            <a:r>
              <a:rPr lang="fr-FR" sz="1600" dirty="0"/>
              <a:t>Construction de 200 km de voies urbaines à Conakry et certaines villes de l’intérieur du pays  </a:t>
            </a:r>
          </a:p>
          <a:p>
            <a:pPr lvl="0"/>
            <a:r>
              <a:rPr lang="fr-FR" sz="1600" dirty="0"/>
              <a:t>Réhabilitation de 4 postes de pesage.</a:t>
            </a:r>
          </a:p>
          <a:p>
            <a:r>
              <a:rPr lang="fr-FR" sz="1600" dirty="0"/>
              <a:t>Réfection et assainissement des voiries de Conakry en cours </a:t>
            </a:r>
          </a:p>
          <a:p>
            <a:pPr lvl="0"/>
            <a:r>
              <a:rPr lang="fr-FR" sz="1600" dirty="0"/>
              <a:t>Plusieurs  réformes structurelles accompagnées de réalisations d’une importance inédite dans l’histoire de la République de Guinée</a:t>
            </a:r>
          </a:p>
          <a:p>
            <a:pPr marL="0" indent="0">
              <a:buNone/>
            </a:pPr>
            <a:endParaRPr lang="fr-FR" sz="1600" dirty="0"/>
          </a:p>
        </p:txBody>
      </p:sp>
      <p:pic>
        <p:nvPicPr>
          <p:cNvPr id="5" name="Image 4"/>
          <p:cNvPicPr>
            <a:picLocks noChangeAspect="1"/>
          </p:cNvPicPr>
          <p:nvPr/>
        </p:nvPicPr>
        <p:blipFill>
          <a:blip r:embed="rId2"/>
          <a:stretch>
            <a:fillRect/>
          </a:stretch>
        </p:blipFill>
        <p:spPr>
          <a:xfrm>
            <a:off x="7678938" y="1386611"/>
            <a:ext cx="3937914" cy="2219179"/>
          </a:xfrm>
          <a:prstGeom prst="rect">
            <a:avLst/>
          </a:prstGeom>
        </p:spPr>
      </p:pic>
      <p:pic>
        <p:nvPicPr>
          <p:cNvPr id="6" name="Picture 5">
            <a:extLst>
              <a:ext uri="{FF2B5EF4-FFF2-40B4-BE49-F238E27FC236}">
                <a16:creationId xmlns:a16="http://schemas.microsoft.com/office/drawing/2014/main" id="{231C00DB-050C-4C9A-A526-C0051B8AA92B}"/>
              </a:ext>
            </a:extLst>
          </p:cNvPr>
          <p:cNvPicPr>
            <a:picLocks noChangeAspect="1"/>
          </p:cNvPicPr>
          <p:nvPr/>
        </p:nvPicPr>
        <p:blipFill>
          <a:blip r:embed="rId3"/>
          <a:stretch>
            <a:fillRect/>
          </a:stretch>
        </p:blipFill>
        <p:spPr>
          <a:xfrm>
            <a:off x="7675293" y="3901256"/>
            <a:ext cx="3945207" cy="2219179"/>
          </a:xfrm>
          <a:prstGeom prst="rect">
            <a:avLst/>
          </a:prstGeom>
        </p:spPr>
      </p:pic>
    </p:spTree>
    <p:extLst>
      <p:ext uri="{BB962C8B-B14F-4D97-AF65-F5344CB8AC3E}">
        <p14:creationId xmlns:p14="http://schemas.microsoft.com/office/powerpoint/2010/main" val="546296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911731-D5D1-48B5-809E-5584C906580C}"/>
              </a:ext>
            </a:extLst>
          </p:cNvPr>
          <p:cNvGraphicFramePr>
            <a:graphicFrameLocks noChangeAspect="1"/>
          </p:cNvGraphicFramePr>
          <p:nvPr>
            <p:custDataLst>
              <p:tags r:id="rId2"/>
            </p:custDataLst>
            <p:extLst>
              <p:ext uri="{D42A27DB-BD31-4B8C-83A1-F6EECF244321}">
                <p14:modId xmlns:p14="http://schemas.microsoft.com/office/powerpoint/2010/main" val="981958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7" name="think-cell Slide" r:id="rId5" imgW="470" imgH="469" progId="TCLayout.ActiveDocument.1">
                  <p:embed/>
                </p:oleObj>
              </mc:Choice>
              <mc:Fallback>
                <p:oleObj name="think-cell Slide" r:id="rId5" imgW="470" imgH="469" progId="TCLayout.ActiveDocument.1">
                  <p:embed/>
                  <p:pic>
                    <p:nvPicPr>
                      <p:cNvPr id="8" name="Object 7" hidden="1">
                        <a:extLst>
                          <a:ext uri="{FF2B5EF4-FFF2-40B4-BE49-F238E27FC236}">
                            <a16:creationId xmlns:a16="http://schemas.microsoft.com/office/drawing/2014/main" id="{46911731-D5D1-48B5-809E-5584C90658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9E148D2-928C-40EE-B229-983277F76B9F}"/>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44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9" name="Picture Placeholder 8">
            <a:extLst>
              <a:ext uri="{FF2B5EF4-FFF2-40B4-BE49-F238E27FC236}">
                <a16:creationId xmlns:a16="http://schemas.microsoft.com/office/drawing/2014/main" id="{8557C52B-FF7B-4358-81A2-8E139E5C53DE}"/>
              </a:ext>
            </a:extLst>
          </p:cNvPr>
          <p:cNvPicPr>
            <a:picLocks noGrp="1" noChangeAspect="1"/>
          </p:cNvPicPr>
          <p:nvPr>
            <p:ph type="pic" sz="quarter" idx="11"/>
          </p:nvPr>
        </p:nvPicPr>
        <p:blipFill rotWithShape="1">
          <a:blip r:embed="rId7"/>
          <a:srcRect t="3821" b="2490"/>
          <a:stretch/>
        </p:blipFill>
        <p:spPr>
          <a:xfrm>
            <a:off x="0" y="0"/>
            <a:ext cx="12192000" cy="5441924"/>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533173" y="5441924"/>
            <a:ext cx="10607040" cy="701731"/>
          </a:xfrm>
        </p:spPr>
        <p:txBody>
          <a:bodyPr/>
          <a:lstStyle/>
          <a:p>
            <a:r>
              <a:rPr lang="en-GB" dirty="0"/>
              <a:t>Transport maritime</a:t>
            </a:r>
          </a:p>
        </p:txBody>
      </p:sp>
    </p:spTree>
    <p:extLst>
      <p:ext uri="{BB962C8B-B14F-4D97-AF65-F5344CB8AC3E}">
        <p14:creationId xmlns:p14="http://schemas.microsoft.com/office/powerpoint/2010/main" val="2088861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45E8807-1FBC-4E9A-A439-F3B71039BF3B}"/>
              </a:ext>
            </a:extLst>
          </p:cNvPr>
          <p:cNvGraphicFramePr>
            <a:graphicFrameLocks noChangeAspect="1"/>
          </p:cNvGraphicFramePr>
          <p:nvPr>
            <p:custDataLst>
              <p:tags r:id="rId2"/>
            </p:custDataLst>
            <p:extLst>
              <p:ext uri="{D42A27DB-BD31-4B8C-83A1-F6EECF244321}">
                <p14:modId xmlns:p14="http://schemas.microsoft.com/office/powerpoint/2010/main" val="1355999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95"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9BCAE50-C4FC-4228-A130-EE802D0E9834}"/>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fr-FR" sz="3600" b="1" dirty="0">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2" name="Titre 1"/>
          <p:cNvSpPr>
            <a:spLocks noGrp="1"/>
          </p:cNvSpPr>
          <p:nvPr>
            <p:ph type="title"/>
          </p:nvPr>
        </p:nvSpPr>
        <p:spPr>
          <a:xfrm>
            <a:off x="447861" y="276804"/>
            <a:ext cx="10577948" cy="1089529"/>
          </a:xfrm>
        </p:spPr>
        <p:txBody>
          <a:bodyPr/>
          <a:lstStyle/>
          <a:p>
            <a:r>
              <a:rPr lang="fr-FR" b="1" dirty="0"/>
              <a:t>Modernisation du Port Autonome de Conakry</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9</a:t>
            </a:fld>
            <a:endParaRPr lang="en-US" dirty="0"/>
          </a:p>
        </p:txBody>
      </p:sp>
      <p:sp>
        <p:nvSpPr>
          <p:cNvPr id="6" name="Content Placeholder 2">
            <a:extLst>
              <a:ext uri="{FF2B5EF4-FFF2-40B4-BE49-F238E27FC236}">
                <a16:creationId xmlns:a16="http://schemas.microsoft.com/office/drawing/2014/main" id="{139E33D8-8506-4B37-BC19-1844EA92FE2C}"/>
              </a:ext>
            </a:extLst>
          </p:cNvPr>
          <p:cNvSpPr>
            <a:spLocks noGrp="1"/>
          </p:cNvSpPr>
          <p:nvPr>
            <p:ph idx="1"/>
          </p:nvPr>
        </p:nvSpPr>
        <p:spPr>
          <a:xfrm>
            <a:off x="457774" y="3744520"/>
            <a:ext cx="11286365" cy="1699136"/>
          </a:xfrm>
        </p:spPr>
        <p:txBody>
          <a:bodyPr>
            <a:noAutofit/>
          </a:bodyPr>
          <a:lstStyle/>
          <a:p>
            <a:pPr lvl="0"/>
            <a:r>
              <a:rPr lang="fr-FR" sz="2000" dirty="0"/>
              <a:t>Agrandissement du Port Autonome de Conakry de 88,7 hectares</a:t>
            </a:r>
          </a:p>
          <a:p>
            <a:r>
              <a:rPr lang="fr-FR" sz="2000" dirty="0"/>
              <a:t>Inauguration en 2014 du 12</a:t>
            </a:r>
            <a:r>
              <a:rPr lang="fr-FR" sz="2000" baseline="30000" dirty="0"/>
              <a:t>ème</a:t>
            </a:r>
            <a:r>
              <a:rPr lang="fr-FR" sz="2000" dirty="0"/>
              <a:t> poste à quai (terminal) de 13 mètres de profondeur, et acquisition de plusieurs équipements modernes</a:t>
            </a:r>
          </a:p>
          <a:p>
            <a:r>
              <a:rPr lang="fr-FR" sz="2000" dirty="0"/>
              <a:t>Edification d’une route pénétrante de 4 kilomètres et d’aires de stationnement d’une capacité de 600 camions</a:t>
            </a:r>
          </a:p>
          <a:p>
            <a:pPr>
              <a:buFont typeface="Arial" panose="020B0604020202020204" pitchFamily="34" charset="0"/>
              <a:buChar char="•"/>
            </a:pPr>
            <a:endParaRPr lang="en-US" sz="2000" dirty="0"/>
          </a:p>
        </p:txBody>
      </p:sp>
      <p:sp>
        <p:nvSpPr>
          <p:cNvPr id="9" name="Content Placeholder 2">
            <a:extLst>
              <a:ext uri="{FF2B5EF4-FFF2-40B4-BE49-F238E27FC236}">
                <a16:creationId xmlns:a16="http://schemas.microsoft.com/office/drawing/2014/main" id="{139E33D8-8506-4B37-BC19-1844EA92FE2C}"/>
              </a:ext>
            </a:extLst>
          </p:cNvPr>
          <p:cNvSpPr txBox="1">
            <a:spLocks/>
          </p:cNvSpPr>
          <p:nvPr/>
        </p:nvSpPr>
        <p:spPr>
          <a:xfrm>
            <a:off x="447861" y="4594088"/>
            <a:ext cx="5329647" cy="169913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US" sz="2400" dirty="0"/>
          </a:p>
        </p:txBody>
      </p:sp>
      <p:sp>
        <p:nvSpPr>
          <p:cNvPr id="13" name="Rectangle 12">
            <a:extLst>
              <a:ext uri="{FF2B5EF4-FFF2-40B4-BE49-F238E27FC236}">
                <a16:creationId xmlns:a16="http://schemas.microsoft.com/office/drawing/2014/main" id="{77A4DF4B-C6B7-4679-A15B-D29AC72853AC}"/>
              </a:ext>
            </a:extLst>
          </p:cNvPr>
          <p:cNvSpPr/>
          <p:nvPr/>
        </p:nvSpPr>
        <p:spPr>
          <a:xfrm>
            <a:off x="457774" y="5778778"/>
            <a:ext cx="11124627" cy="707886"/>
          </a:xfrm>
          <a:prstGeom prst="rect">
            <a:avLst/>
          </a:prstGeom>
        </p:spPr>
        <p:txBody>
          <a:bodyPr wrap="square">
            <a:spAutoFit/>
          </a:bodyPr>
          <a:lstStyle/>
          <a:p>
            <a:pPr marL="285750" indent="-285750">
              <a:buFont typeface="Wingdings" panose="05000000000000000000" pitchFamily="2" charset="2"/>
              <a:buChar char="Ø"/>
            </a:pPr>
            <a:r>
              <a:rPr lang="fr-FR" sz="2000" b="1" dirty="0"/>
              <a:t>1185 navires accueillis en 2018 contre 694 en 2010. </a:t>
            </a:r>
          </a:p>
          <a:p>
            <a:pPr marL="285750" indent="-285750">
              <a:buFont typeface="Wingdings" panose="05000000000000000000" pitchFamily="2" charset="2"/>
              <a:buChar char="Ø"/>
            </a:pPr>
            <a:r>
              <a:rPr lang="fr-FR" sz="2000" b="1" dirty="0"/>
              <a:t>Hausse du trafic de 6 876 441 de tonnes en 2010 à 10 700 000 tonnes en 2018 (56 %)</a:t>
            </a:r>
          </a:p>
        </p:txBody>
      </p:sp>
      <p:pic>
        <p:nvPicPr>
          <p:cNvPr id="15" name="Picture 14">
            <a:extLst>
              <a:ext uri="{FF2B5EF4-FFF2-40B4-BE49-F238E27FC236}">
                <a16:creationId xmlns:a16="http://schemas.microsoft.com/office/drawing/2014/main" id="{607E683D-BBB6-4A75-9133-2D747ED74628}"/>
              </a:ext>
            </a:extLst>
          </p:cNvPr>
          <p:cNvPicPr>
            <a:picLocks noChangeAspect="1"/>
          </p:cNvPicPr>
          <p:nvPr/>
        </p:nvPicPr>
        <p:blipFill>
          <a:blip r:embed="rId7"/>
          <a:stretch>
            <a:fillRect/>
          </a:stretch>
        </p:blipFill>
        <p:spPr>
          <a:xfrm>
            <a:off x="2374732" y="1079222"/>
            <a:ext cx="6724205" cy="2528600"/>
          </a:xfrm>
          <a:prstGeom prst="rect">
            <a:avLst/>
          </a:prstGeom>
        </p:spPr>
      </p:pic>
    </p:spTree>
    <p:extLst>
      <p:ext uri="{BB962C8B-B14F-4D97-AF65-F5344CB8AC3E}">
        <p14:creationId xmlns:p14="http://schemas.microsoft.com/office/powerpoint/2010/main" val="1919047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MDR_K7SSAWRDUmOulTJv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kmDF_0RmQeqcUnPeNO9VN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kmDF_0RmQeqcUnPeNO9VN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Na2Sq0.zRgS5mB6BiZS5Y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VT5zYm_dQjmjqB0g5ZHFh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kmDF_0RmQeqcUnPeNO9VN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kmDF_0RmQeqcUnPeNO9VN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4lYRAItUQ_GN5id1.ZhP_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aMDR_K7SSAWRDUmOulTJ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MDR_K7SSAWRDUmOulTJv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ifphWtAWQmua6rmAkUm5p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UHCTD4L.SFiG9qfRJrZ5z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2nzLIQ1rS2.OepH8R3eRWw"/>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QFIx.hdKTnm7m1X74ZDIw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z8XXaoJSea6d2a2UbUwO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UHCTD4L.SFiG9qfRJrZ5z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5R20TN3yQYaeYyJKPfU9wg"/>
</p:tagLst>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3.xml><?xml version="1.0" encoding="utf-8"?>
<ds:datastoreItem xmlns:ds="http://schemas.openxmlformats.org/officeDocument/2006/customXml" ds:itemID="{450439D9-8631-4FC1-BCE0-1BDB23425EE1}">
  <ds:schemaRefs>
    <ds:schemaRef ds:uri="http://schemas.microsoft.com/sharepoint/v3"/>
    <ds:schemaRef ds:uri="http://purl.org/dc/terms/"/>
    <ds:schemaRef ds:uri="6dc4bcd6-49db-4c07-9060-8acfc67cef9f"/>
    <ds:schemaRef ds:uri="http://www.w3.org/XML/1998/namespace"/>
    <ds:schemaRef ds:uri="http://schemas.microsoft.com/office/2006/documentManagement/types"/>
    <ds:schemaRef ds:uri="fb0879af-3eba-417a-a55a-ffe6dcd6ca77"/>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614</Words>
  <Application>Microsoft Office PowerPoint</Application>
  <PresentationFormat>Widescreen</PresentationFormat>
  <Paragraphs>117</Paragraphs>
  <Slides>19</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Century Gothic</vt:lpstr>
      <vt:lpstr>Wingdings</vt:lpstr>
      <vt:lpstr>Wingdings 3</vt:lpstr>
      <vt:lpstr>Office Theme</vt:lpstr>
      <vt:lpstr>think-cell Slide</vt:lpstr>
      <vt:lpstr>Investir dans les infrastructures</vt:lpstr>
      <vt:lpstr>Plan</vt:lpstr>
      <vt:lpstr>Présentation générale</vt:lpstr>
      <vt:lpstr>Présentation générale</vt:lpstr>
      <vt:lpstr>Cadre légal et institutionnel</vt:lpstr>
      <vt:lpstr>Transport terrestre</vt:lpstr>
      <vt:lpstr>Transport Terrestre, une mutation en cours</vt:lpstr>
      <vt:lpstr>Transport maritime</vt:lpstr>
      <vt:lpstr>Modernisation du Port Autonome de Conakry</vt:lpstr>
      <vt:lpstr>Des infrastructures portuaires au cœur de l’économie</vt:lpstr>
      <vt:lpstr>Transport aérien</vt:lpstr>
      <vt:lpstr>Infrastructures aériennes</vt:lpstr>
      <vt:lpstr>Infrastructures immobilières</vt:lpstr>
      <vt:lpstr>Logements</vt:lpstr>
      <vt:lpstr>Développement de centres urbains</vt:lpstr>
      <vt:lpstr>Projet Grand Conakry 2040</vt:lpstr>
      <vt:lpstr>Opportunités d’investissement</vt:lpstr>
      <vt:lpstr>Opportunités d’investissement</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2019-02-23T12:49:18Z</dcterms:created>
  <dcterms:modified xsi:type="dcterms:W3CDTF">2019-05-27T10:17:37Z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