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8"/>
  </p:notesMasterIdLst>
  <p:handoutMasterIdLst>
    <p:handoutMasterId r:id="rId19"/>
  </p:handoutMasterIdLst>
  <p:sldIdLst>
    <p:sldId id="256" r:id="rId5"/>
    <p:sldId id="296" r:id="rId6"/>
    <p:sldId id="297" r:id="rId7"/>
    <p:sldId id="258" r:id="rId8"/>
    <p:sldId id="259" r:id="rId9"/>
    <p:sldId id="304" r:id="rId10"/>
    <p:sldId id="284" r:id="rId11"/>
    <p:sldId id="263" r:id="rId12"/>
    <p:sldId id="262" r:id="rId13"/>
    <p:sldId id="305" r:id="rId14"/>
    <p:sldId id="303" r:id="rId15"/>
    <p:sldId id="302" r:id="rId16"/>
    <p:sldId id="269"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F9C"/>
    <a:srgbClr val="014E52"/>
    <a:srgbClr val="01C6FD"/>
    <a:srgbClr val="79AE02"/>
    <a:srgbClr val="0C596D"/>
    <a:srgbClr val="03556D"/>
    <a:srgbClr val="145C72"/>
    <a:srgbClr val="0000A4"/>
    <a:srgbClr val="1ABEEB"/>
    <a:srgbClr val="1DA9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0" d="100"/>
          <a:sy n="60" d="100"/>
        </p:scale>
        <p:origin x="1140" y="336"/>
      </p:cViewPr>
      <p:guideLst/>
    </p:cSldViewPr>
  </p:slideViewPr>
  <p:notesTextViewPr>
    <p:cViewPr>
      <p:scale>
        <a:sx n="1" d="1"/>
        <a:sy n="1" d="1"/>
      </p:scale>
      <p:origin x="0" y="0"/>
    </p:cViewPr>
  </p:notesTextViewPr>
  <p:notesViewPr>
    <p:cSldViewPr snapToGrid="0">
      <p:cViewPr varScale="1">
        <p:scale>
          <a:sx n="99" d="100"/>
          <a:sy n="99" d="100"/>
        </p:scale>
        <p:origin x="321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5/27/2019</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GB" smtClean="0"/>
              <a:t>27/05/2019</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GB" smtClean="0"/>
              <a:t>‹#›</a:t>
            </a:fld>
            <a:endParaRPr lang="en-GB"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734192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slideLayout" Target="../slideLayouts/slideLayout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4.jp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Layout" Target="../slideLayouts/slideLayout5.xml"/><Relationship Id="rId4" Type="http://schemas.openxmlformats.org/officeDocument/2006/relationships/tags" Target="../tags/tag22.xml"/></Relationships>
</file>

<file path=ppt/slides/_rels/slide13.xml.rels><?xml version="1.0" encoding="UTF-8" standalone="yes"?>
<Relationships xmlns="http://schemas.openxmlformats.org/package/2006/relationships"><Relationship Id="rId8" Type="http://schemas.openxmlformats.org/officeDocument/2006/relationships/hyperlink" Target="http://www.invest.gov.gn/" TargetMode="External"/><Relationship Id="rId3" Type="http://schemas.openxmlformats.org/officeDocument/2006/relationships/tags" Target="../tags/tag24.xml"/><Relationship Id="rId7" Type="http://schemas.openxmlformats.org/officeDocument/2006/relationships/image" Target="../media/image15.png"/><Relationship Id="rId2" Type="http://schemas.openxmlformats.org/officeDocument/2006/relationships/tags" Target="../tags/tag23.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10" Type="http://schemas.microsoft.com/office/2007/relationships/hdphoto" Target="../media/hdphoto1.wdp"/><Relationship Id="rId4" Type="http://schemas.openxmlformats.org/officeDocument/2006/relationships/slideLayout" Target="../slideLayouts/slideLayout20.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4.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9.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8.jp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tags" Target="../tags/tag13.xml"/><Relationship Id="rId7" Type="http://schemas.openxmlformats.org/officeDocument/2006/relationships/image" Target="../media/image9.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Layout" Target="../slideLayouts/slideLayout11.xml"/><Relationship Id="rId9"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3.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09DF5CB-4789-4060-B39A-E493FC104BAE}"/>
              </a:ext>
            </a:extLst>
          </p:cNvPr>
          <p:cNvGraphicFramePr>
            <a:graphicFrameLocks noChangeAspect="1"/>
          </p:cNvGraphicFramePr>
          <p:nvPr>
            <p:custDataLst>
              <p:tags r:id="rId2"/>
            </p:custDataLst>
            <p:extLst>
              <p:ext uri="{D42A27DB-BD31-4B8C-83A1-F6EECF244321}">
                <p14:modId xmlns:p14="http://schemas.microsoft.com/office/powerpoint/2010/main" val="39043811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6"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D911C47-4EAE-4ABC-9EF0-1AE40F7F4C57}"/>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fr-FR" sz="44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901450"/>
            <a:ext cx="10607040" cy="701731"/>
          </a:xfrm>
        </p:spPr>
        <p:txBody>
          <a:bodyPr/>
          <a:lstStyle/>
          <a:p>
            <a:r>
              <a:rPr lang="fr-FR" dirty="0"/>
              <a:t>Investir dans l’énergie </a:t>
            </a:r>
            <a:endParaRPr lang="en-GB" dirty="0"/>
          </a:p>
        </p:txBody>
      </p:sp>
      <p:sp>
        <p:nvSpPr>
          <p:cNvPr id="52" name="Subtitle 51">
            <a:extLst>
              <a:ext uri="{FF2B5EF4-FFF2-40B4-BE49-F238E27FC236}">
                <a16:creationId xmlns:a16="http://schemas.microsoft.com/office/drawing/2014/main" id="{46FF1827-B46B-4BC4-8665-8914CF45DE0C}"/>
              </a:ext>
            </a:extLst>
          </p:cNvPr>
          <p:cNvSpPr>
            <a:spLocks noGrp="1"/>
          </p:cNvSpPr>
          <p:nvPr>
            <p:ph type="subTitle" idx="1"/>
          </p:nvPr>
        </p:nvSpPr>
        <p:spPr>
          <a:xfrm>
            <a:off x="694871" y="5603181"/>
            <a:ext cx="9747842" cy="369332"/>
          </a:xfrm>
        </p:spPr>
        <p:txBody>
          <a:bodyPr/>
          <a:lstStyle/>
          <a:p>
            <a:pPr>
              <a:lnSpc>
                <a:spcPct val="100000"/>
              </a:lnSpc>
            </a:pPr>
            <a:r>
              <a:rPr lang="fr-FR" dirty="0"/>
              <a:t>Une production croissante pour l’industrialisation rapide du pays </a:t>
            </a:r>
          </a:p>
        </p:txBody>
      </p:sp>
      <p:pic>
        <p:nvPicPr>
          <p:cNvPr id="14" name="Picture Placeholder 13">
            <a:extLst>
              <a:ext uri="{FF2B5EF4-FFF2-40B4-BE49-F238E27FC236}">
                <a16:creationId xmlns:a16="http://schemas.microsoft.com/office/drawing/2014/main" id="{754323E1-C7E0-4B34-8764-32B60D77CF25}"/>
              </a:ext>
            </a:extLst>
          </p:cNvPr>
          <p:cNvPicPr>
            <a:picLocks noGrp="1" noChangeAspect="1"/>
          </p:cNvPicPr>
          <p:nvPr>
            <p:ph type="pic" sz="quarter" idx="10"/>
          </p:nvPr>
        </p:nvPicPr>
        <p:blipFill rotWithShape="1">
          <a:blip r:embed="rId7"/>
          <a:srcRect t="19927" b="13213"/>
          <a:stretch/>
        </p:blipFill>
        <p:spPr>
          <a:xfrm>
            <a:off x="0" y="1"/>
            <a:ext cx="12192000" cy="5208814"/>
          </a:xfrm>
        </p:spPr>
      </p:pic>
      <p:pic>
        <p:nvPicPr>
          <p:cNvPr id="5" name="Picture 4">
            <a:extLst>
              <a:ext uri="{FF2B5EF4-FFF2-40B4-BE49-F238E27FC236}">
                <a16:creationId xmlns:a16="http://schemas.microsoft.com/office/drawing/2014/main" id="{81ABAE5B-19E4-4A0C-9817-004C896BDF7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66" b="90354" l="9851" r="89851">
                        <a14:foregroundMark x1="40000" y1="51768" x2="40000" y2="51768"/>
                        <a14:foregroundMark x1="40000" y1="51768" x2="40000" y2="51768"/>
                        <a14:foregroundMark x1="39403" y1="42765" x2="39403" y2="42765"/>
                        <a14:foregroundMark x1="45373" y1="38585" x2="45373" y2="38585"/>
                        <a14:foregroundMark x1="45970" y1="32476" x2="45970" y2="32476"/>
                        <a14:foregroundMark x1="40597" y1="24116" x2="40597" y2="24116"/>
                        <a14:foregroundMark x1="54030" y1="22830" x2="54030" y2="22830"/>
                        <a14:foregroundMark x1="63284" y1="32476" x2="63284" y2="32476"/>
                        <a14:foregroundMark x1="57313" y1="41158" x2="57313" y2="41158"/>
                        <a14:foregroundMark x1="50746" y1="38907" x2="50746" y2="38907"/>
                        <a14:foregroundMark x1="60299" y1="40193" x2="60299" y2="40193"/>
                        <a14:foregroundMark x1="59403" y1="52412" x2="59403" y2="52412"/>
                        <a14:foregroundMark x1="49552" y1="90354" x2="49552" y2="90354"/>
                        <a14:foregroundMark x1="46269" y1="67846" x2="46269" y2="67846"/>
                        <a14:foregroundMark x1="41493" y1="39871" x2="41493" y2="39871"/>
                        <a14:foregroundMark x1="34627" y1="27331" x2="34627" y2="27331"/>
                        <a14:foregroundMark x1="50448" y1="14791" x2="50448" y2="14791"/>
                        <a14:foregroundMark x1="42985" y1="31190" x2="42985" y2="31190"/>
                        <a14:foregroundMark x1="43582" y1="51768" x2="43582" y2="51768"/>
                        <a14:foregroundMark x1="47164" y1="13505" x2="47164" y2="13505"/>
                        <a14:foregroundMark x1="43582" y1="13183" x2="43582" y2="13183"/>
                        <a14:foregroundMark x1="44776" y1="8682" x2="44776" y2="8682"/>
                        <a14:foregroundMark x1="40896" y1="7395" x2="40896" y2="7395"/>
                        <a14:foregroundMark x1="37910" y1="6431" x2="37910" y2="6431"/>
                        <a14:foregroundMark x1="37910" y1="6431" x2="37910" y2="6431"/>
                        <a14:foregroundMark x1="37910" y1="6431" x2="37910" y2="6431"/>
                        <a14:foregroundMark x1="57612" y1="8039" x2="57612" y2="8039"/>
                        <a14:foregroundMark x1="57015" y1="8039" x2="57015" y2="8039"/>
                        <a14:foregroundMark x1="54627" y1="9968" x2="54627" y2="9968"/>
                        <a14:foregroundMark x1="42090" y1="44051" x2="42090" y2="44051"/>
                        <a14:foregroundMark x1="62687" y1="5466" x2="62687" y2="5466"/>
                        <a14:foregroundMark x1="64776" y1="5788" x2="64776" y2="5788"/>
                        <a14:foregroundMark x1="66866" y1="5466" x2="66866" y2="5466"/>
                        <a14:foregroundMark x1="34627" y1="5466" x2="34627" y2="5466"/>
                        <a14:foregroundMark x1="35821" y1="6431" x2="35821" y2="6431"/>
                        <a14:foregroundMark x1="17910" y1="50804" x2="17910" y2="50804"/>
                        <a14:foregroundMark x1="39403" y1="55305" x2="39403" y2="55305"/>
                      </a14:backgroundRemoval>
                    </a14:imgEffect>
                  </a14:imgLayer>
                </a14:imgProps>
              </a:ext>
            </a:extLst>
          </a:blip>
          <a:stretch>
            <a:fillRect/>
          </a:stretch>
        </p:blipFill>
        <p:spPr>
          <a:xfrm>
            <a:off x="10139123" y="0"/>
            <a:ext cx="2325576" cy="2158967"/>
          </a:xfrm>
          <a:prstGeom prst="rect">
            <a:avLst/>
          </a:prstGeom>
        </p:spPr>
      </p:pic>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6C5B03-DDCB-4183-96CF-F94534824560}"/>
              </a:ext>
            </a:extLst>
          </p:cNvPr>
          <p:cNvGraphicFramePr>
            <a:graphicFrameLocks noChangeAspect="1"/>
          </p:cNvGraphicFramePr>
          <p:nvPr>
            <p:custDataLst>
              <p:tags r:id="rId2"/>
            </p:custDataLst>
            <p:extLst>
              <p:ext uri="{D42A27DB-BD31-4B8C-83A1-F6EECF244321}">
                <p14:modId xmlns:p14="http://schemas.microsoft.com/office/powerpoint/2010/main" val="3763991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2" name="think-cell Slide" r:id="rId5" imgW="470" imgH="469" progId="TCLayout.ActiveDocument.1">
                  <p:embed/>
                </p:oleObj>
              </mc:Choice>
              <mc:Fallback>
                <p:oleObj name="think-cell Slide" r:id="rId5" imgW="470" imgH="469" progId="TCLayout.ActiveDocument.1">
                  <p:embed/>
                  <p:pic>
                    <p:nvPicPr>
                      <p:cNvPr id="7" name="Object 6" hidden="1">
                        <a:extLst>
                          <a:ext uri="{FF2B5EF4-FFF2-40B4-BE49-F238E27FC236}">
                            <a16:creationId xmlns:a16="http://schemas.microsoft.com/office/drawing/2014/main" id="{FE6C5B03-DDCB-4183-96CF-F9453482456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D1F419-05D4-4279-939D-9DCE68737F47}"/>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fr-FR" sz="32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3" name="Espace réservé du contenu 2">
            <a:extLst>
              <a:ext uri="{FF2B5EF4-FFF2-40B4-BE49-F238E27FC236}">
                <a16:creationId xmlns:a16="http://schemas.microsoft.com/office/drawing/2014/main" id="{762EB65C-67DC-4705-84B0-E0A2474F967C}"/>
              </a:ext>
            </a:extLst>
          </p:cNvPr>
          <p:cNvSpPr>
            <a:spLocks noGrp="1"/>
          </p:cNvSpPr>
          <p:nvPr>
            <p:ph idx="1"/>
          </p:nvPr>
        </p:nvSpPr>
        <p:spPr>
          <a:xfrm>
            <a:off x="446314" y="1436913"/>
            <a:ext cx="5368316" cy="4167755"/>
          </a:xfrm>
        </p:spPr>
        <p:txBody>
          <a:bodyPr/>
          <a:lstStyle/>
          <a:p>
            <a:r>
              <a:rPr lang="fr-FR" dirty="0">
                <a:latin typeface="Century Gothic" panose="020B0502020202020204" pitchFamily="34" charset="0"/>
              </a:rPr>
              <a:t>Lancement des travaux de construction du barrage hydroélectrique d’</a:t>
            </a:r>
            <a:r>
              <a:rPr lang="fr-FR" dirty="0" err="1">
                <a:latin typeface="Century Gothic" panose="020B0502020202020204" pitchFamily="34" charset="0"/>
              </a:rPr>
              <a:t>Amaria</a:t>
            </a:r>
            <a:r>
              <a:rPr lang="fr-FR" dirty="0">
                <a:latin typeface="Century Gothic" panose="020B0502020202020204" pitchFamily="34" charset="0"/>
              </a:rPr>
              <a:t> (300 MW)</a:t>
            </a:r>
          </a:p>
          <a:p>
            <a:r>
              <a:rPr lang="fr-FR" dirty="0">
                <a:latin typeface="Century Gothic" panose="020B0502020202020204" pitchFamily="34" charset="0"/>
              </a:rPr>
              <a:t>Lancement du projet d’aménagement hydroélectrique de </a:t>
            </a:r>
            <a:r>
              <a:rPr lang="fr-FR" dirty="0" err="1">
                <a:latin typeface="Century Gothic" panose="020B0502020202020204" pitchFamily="34" charset="0"/>
              </a:rPr>
              <a:t>Koukoutamba</a:t>
            </a:r>
            <a:r>
              <a:rPr lang="fr-FR" dirty="0">
                <a:latin typeface="Century Gothic" panose="020B0502020202020204" pitchFamily="34" charset="0"/>
              </a:rPr>
              <a:t> (capacité de 294 MW)</a:t>
            </a:r>
          </a:p>
          <a:p>
            <a:r>
              <a:rPr lang="fr-FR" dirty="0">
                <a:latin typeface="Century Gothic" panose="020B0502020202020204" pitchFamily="34" charset="0"/>
              </a:rPr>
              <a:t>Construction d'un barrage hydroélectrique d’une capacité de 90 MW sur un site de la rivière </a:t>
            </a:r>
            <a:r>
              <a:rPr lang="fr-FR" dirty="0" err="1">
                <a:latin typeface="Century Gothic" panose="020B0502020202020204" pitchFamily="34" charset="0"/>
              </a:rPr>
              <a:t>Diani</a:t>
            </a:r>
            <a:r>
              <a:rPr lang="fr-FR" dirty="0">
                <a:latin typeface="Century Gothic" panose="020B0502020202020204" pitchFamily="34" charset="0"/>
              </a:rPr>
              <a:t> </a:t>
            </a:r>
          </a:p>
          <a:p>
            <a:r>
              <a:rPr lang="fr-FR" dirty="0">
                <a:latin typeface="Century Gothic" panose="020B0502020202020204" pitchFamily="34" charset="0"/>
              </a:rPr>
              <a:t>Construction d'un barrage hydroélectrique d’une capacité de100 MW sur la rivière Sankarani</a:t>
            </a:r>
          </a:p>
          <a:p>
            <a:r>
              <a:rPr lang="fr-FR" dirty="0">
                <a:latin typeface="Century Gothic" panose="020B0502020202020204" pitchFamily="34" charset="0"/>
              </a:rPr>
              <a:t>Alimentation des zones minières (or et fer) :</a:t>
            </a:r>
          </a:p>
          <a:p>
            <a:pPr lvl="1">
              <a:spcBef>
                <a:spcPts val="0"/>
              </a:spcBef>
              <a:spcAft>
                <a:spcPts val="0"/>
              </a:spcAft>
            </a:pPr>
            <a:r>
              <a:rPr lang="fr-FR" dirty="0"/>
              <a:t>Ligne 225kV </a:t>
            </a:r>
            <a:r>
              <a:rPr lang="fr-FR" dirty="0" err="1"/>
              <a:t>Linsan-Fomi</a:t>
            </a:r>
            <a:r>
              <a:rPr lang="fr-FR" dirty="0"/>
              <a:t> (prévue en 2020)</a:t>
            </a:r>
            <a:endParaRPr lang="en-US" dirty="0"/>
          </a:p>
          <a:p>
            <a:pPr lvl="1">
              <a:spcBef>
                <a:spcPts val="0"/>
              </a:spcBef>
              <a:spcAft>
                <a:spcPts val="0"/>
              </a:spcAft>
            </a:pPr>
            <a:r>
              <a:rPr lang="fr-FR" dirty="0"/>
              <a:t>Postes </a:t>
            </a:r>
            <a:r>
              <a:rPr lang="fr-FR" dirty="0" err="1"/>
              <a:t>Linasn</a:t>
            </a:r>
            <a:r>
              <a:rPr lang="fr-FR" dirty="0"/>
              <a:t>, </a:t>
            </a:r>
            <a:r>
              <a:rPr lang="fr-FR" dirty="0" err="1"/>
              <a:t>Fomi</a:t>
            </a:r>
            <a:r>
              <a:rPr lang="fr-FR" dirty="0"/>
              <a:t>, Kankan, Kérouané :</a:t>
            </a:r>
            <a:endParaRPr lang="en-US" dirty="0"/>
          </a:p>
          <a:p>
            <a:pPr lvl="1">
              <a:spcBef>
                <a:spcPts val="0"/>
              </a:spcBef>
              <a:spcAft>
                <a:spcPts val="0"/>
              </a:spcAft>
            </a:pPr>
            <a:r>
              <a:rPr lang="fr-FR" dirty="0"/>
              <a:t>Ligne 225kV Siguiri-</a:t>
            </a:r>
            <a:r>
              <a:rPr lang="fr-FR" dirty="0" err="1"/>
              <a:t>Fomi</a:t>
            </a:r>
            <a:r>
              <a:rPr lang="fr-FR" dirty="0"/>
              <a:t>-Nzérékoré (prévu en 2020)</a:t>
            </a:r>
            <a:endParaRPr lang="en-US" dirty="0"/>
          </a:p>
          <a:p>
            <a:pPr marL="0" indent="0">
              <a:buNone/>
            </a:pPr>
            <a:endParaRPr lang="fr-FR" dirty="0">
              <a:latin typeface="Century Gothic" panose="020B0502020202020204" pitchFamily="34" charset="0"/>
            </a:endParaRPr>
          </a:p>
        </p:txBody>
      </p:sp>
      <p:sp>
        <p:nvSpPr>
          <p:cNvPr id="6" name="Title 9">
            <a:extLst>
              <a:ext uri="{FF2B5EF4-FFF2-40B4-BE49-F238E27FC236}">
                <a16:creationId xmlns:a16="http://schemas.microsoft.com/office/drawing/2014/main" id="{75709170-083D-40FC-846F-E474D62F925C}"/>
              </a:ext>
            </a:extLst>
          </p:cNvPr>
          <p:cNvSpPr>
            <a:spLocks noGrp="1"/>
          </p:cNvSpPr>
          <p:nvPr>
            <p:ph type="title"/>
          </p:nvPr>
        </p:nvSpPr>
        <p:spPr>
          <a:xfrm>
            <a:off x="446314" y="315644"/>
            <a:ext cx="11174186" cy="535531"/>
          </a:xfrm>
        </p:spPr>
        <p:txBody>
          <a:bodyPr/>
          <a:lstStyle/>
          <a:p>
            <a:r>
              <a:rPr lang="fr-FR" sz="3200" dirty="0"/>
              <a:t>Accélération de l’électrification et l’interconnexion</a:t>
            </a:r>
          </a:p>
        </p:txBody>
      </p:sp>
      <p:sp>
        <p:nvSpPr>
          <p:cNvPr id="8" name="Espace réservé du contenu 2">
            <a:extLst>
              <a:ext uri="{FF2B5EF4-FFF2-40B4-BE49-F238E27FC236}">
                <a16:creationId xmlns:a16="http://schemas.microsoft.com/office/drawing/2014/main" id="{3D48F05E-C70A-4F09-B624-944DC19EBDC6}"/>
              </a:ext>
            </a:extLst>
          </p:cNvPr>
          <p:cNvSpPr txBox="1">
            <a:spLocks/>
          </p:cNvSpPr>
          <p:nvPr/>
        </p:nvSpPr>
        <p:spPr>
          <a:xfrm>
            <a:off x="6096000" y="1436914"/>
            <a:ext cx="5398602" cy="400557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18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1600" b="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600"/>
              </a:spcBef>
              <a:spcAft>
                <a:spcPts val="1200"/>
              </a:spcAft>
              <a:buFont typeface="Arial" panose="020B0604020202020204" pitchFamily="34" charset="0"/>
              <a:buChar char="•"/>
              <a:defRPr sz="1400" b="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West </a:t>
            </a:r>
            <a:r>
              <a:rPr lang="fr-FR" dirty="0" err="1"/>
              <a:t>African</a:t>
            </a:r>
            <a:r>
              <a:rPr lang="fr-FR" dirty="0"/>
              <a:t> Power Pool : CEDEAO</a:t>
            </a:r>
            <a:endParaRPr lang="en-US" dirty="0"/>
          </a:p>
          <a:p>
            <a:r>
              <a:rPr lang="fr-FR" dirty="0"/>
              <a:t>Organisation pour la Mise en Valeur du Fleuve Gambie : Gambie, Guinée, Guinée-Bissau, Sénégal </a:t>
            </a:r>
            <a:endParaRPr lang="en-US" dirty="0"/>
          </a:p>
          <a:p>
            <a:r>
              <a:rPr lang="fr-FR" dirty="0"/>
              <a:t>Organisation pour la Mise en Valeur du Fleuve Sénégal : Guinée, Mali, Mauritanie, Sénégal </a:t>
            </a:r>
            <a:endParaRPr lang="en-US" dirty="0"/>
          </a:p>
          <a:p>
            <a:r>
              <a:rPr lang="fr-FR" dirty="0"/>
              <a:t>Autorité du Bassin du Niger : Bénin, Burkina Faso, Cameroun, Côte d’Ivoire, Guinée, Mali, Niger, Nigéria, Tchad</a:t>
            </a:r>
            <a:endParaRPr lang="en-US" dirty="0"/>
          </a:p>
          <a:p>
            <a:r>
              <a:rPr lang="fr-FR" dirty="0"/>
              <a:t>Signature en 2018 d’un accord de 130 millions d’euros avec la Banque Européenne d’Investissement pour la connexion de plus de 200 000 personnes en Guinée et le transport d’énergie au Mali, au Liberia et en Sierra Leone</a:t>
            </a:r>
            <a:endParaRPr lang="en-US" dirty="0"/>
          </a:p>
          <a:p>
            <a:pPr marL="0" indent="0">
              <a:buFont typeface="Arial" panose="020B0604020202020204" pitchFamily="34" charset="0"/>
              <a:buNone/>
            </a:pPr>
            <a:endParaRPr lang="fr-FR" dirty="0">
              <a:latin typeface="Century Gothic" panose="020B0502020202020204" pitchFamily="34" charset="0"/>
            </a:endParaRPr>
          </a:p>
          <a:p>
            <a:pPr marL="0" indent="0">
              <a:buFont typeface="Arial" panose="020B0604020202020204" pitchFamily="34" charset="0"/>
              <a:buNone/>
            </a:pPr>
            <a:endParaRPr lang="fr-FR" dirty="0">
              <a:latin typeface="Century Gothic" panose="020B0502020202020204" pitchFamily="34" charset="0"/>
            </a:endParaRPr>
          </a:p>
        </p:txBody>
      </p:sp>
      <p:sp>
        <p:nvSpPr>
          <p:cNvPr id="10" name="Text Placeholder 37">
            <a:extLst>
              <a:ext uri="{FF2B5EF4-FFF2-40B4-BE49-F238E27FC236}">
                <a16:creationId xmlns:a16="http://schemas.microsoft.com/office/drawing/2014/main" id="{C38BA702-5818-484D-8F5A-3E97276F0023}"/>
              </a:ext>
            </a:extLst>
          </p:cNvPr>
          <p:cNvSpPr txBox="1">
            <a:spLocks/>
          </p:cNvSpPr>
          <p:nvPr/>
        </p:nvSpPr>
        <p:spPr>
          <a:xfrm>
            <a:off x="1488021" y="1042639"/>
            <a:ext cx="2820761" cy="334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b="1" dirty="0">
                <a:solidFill>
                  <a:srgbClr val="067F9C"/>
                </a:solidFill>
              </a:rPr>
              <a:t>Production</a:t>
            </a:r>
            <a:endParaRPr lang="en-GB" sz="2000" b="1" dirty="0">
              <a:solidFill>
                <a:srgbClr val="067F9C"/>
              </a:solidFill>
            </a:endParaRPr>
          </a:p>
        </p:txBody>
      </p:sp>
      <p:sp>
        <p:nvSpPr>
          <p:cNvPr id="11" name="Text Placeholder 39">
            <a:extLst>
              <a:ext uri="{FF2B5EF4-FFF2-40B4-BE49-F238E27FC236}">
                <a16:creationId xmlns:a16="http://schemas.microsoft.com/office/drawing/2014/main" id="{911F28E7-5514-4123-871B-10274E2B736E}"/>
              </a:ext>
            </a:extLst>
          </p:cNvPr>
          <p:cNvSpPr txBox="1">
            <a:spLocks/>
          </p:cNvSpPr>
          <p:nvPr/>
        </p:nvSpPr>
        <p:spPr>
          <a:xfrm>
            <a:off x="7509034" y="1042639"/>
            <a:ext cx="2921361" cy="334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000" b="1" dirty="0">
                <a:solidFill>
                  <a:srgbClr val="067F9C"/>
                </a:solidFill>
              </a:rPr>
              <a:t>Distribution</a:t>
            </a:r>
            <a:endParaRPr lang="en-GB" sz="2000" b="1" dirty="0">
              <a:solidFill>
                <a:srgbClr val="067F9C"/>
              </a:solidFill>
            </a:endParaRPr>
          </a:p>
        </p:txBody>
      </p:sp>
    </p:spTree>
    <p:extLst>
      <p:ext uri="{BB962C8B-B14F-4D97-AF65-F5344CB8AC3E}">
        <p14:creationId xmlns:p14="http://schemas.microsoft.com/office/powerpoint/2010/main" val="62743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843021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40"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7"/>
          <a:stretch>
            <a:fillRect/>
          </a:stretch>
        </p:blipFill>
        <p:spPr>
          <a:xfrm>
            <a:off x="-90905" y="0"/>
            <a:ext cx="12282905" cy="7029711"/>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8000" y="4568892"/>
            <a:ext cx="9666514" cy="1686720"/>
          </a:xfrm>
        </p:spPr>
        <p:txBody>
          <a:bodyPr/>
          <a:lstStyle/>
          <a:p>
            <a:r>
              <a:rPr lang="en-US" dirty="0" err="1"/>
              <a:t>Opportunités</a:t>
            </a:r>
            <a:r>
              <a:rPr lang="en-US" dirty="0"/>
              <a:t> </a:t>
            </a:r>
            <a:r>
              <a:rPr lang="en-US" dirty="0" err="1"/>
              <a:t>d’investissement</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11</a:t>
            </a:fld>
            <a:endParaRPr lang="en-GB" b="1" dirty="0">
              <a:solidFill>
                <a:schemeClr val="bg1"/>
              </a:solidFill>
            </a:endParaRPr>
          </a:p>
        </p:txBody>
      </p:sp>
    </p:spTree>
    <p:extLst>
      <p:ext uri="{BB962C8B-B14F-4D97-AF65-F5344CB8AC3E}">
        <p14:creationId xmlns:p14="http://schemas.microsoft.com/office/powerpoint/2010/main" val="770234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AFCBA1-EA94-4136-B09C-70BE8F21636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4" name="think-cell Slide" r:id="rId6" imgW="470" imgH="469" progId="TCLayout.ActiveDocument.1">
                  <p:embed/>
                </p:oleObj>
              </mc:Choice>
              <mc:Fallback>
                <p:oleObj name="think-cell Slide" r:id="rId6" imgW="470" imgH="469" progId="TCLayout.ActiveDocument.1">
                  <p:embed/>
                  <p:pic>
                    <p:nvPicPr>
                      <p:cNvPr id="6" name="Object 5" hidden="1">
                        <a:extLst>
                          <a:ext uri="{FF2B5EF4-FFF2-40B4-BE49-F238E27FC236}">
                            <a16:creationId xmlns:a16="http://schemas.microsoft.com/office/drawing/2014/main" id="{41AFCBA1-EA94-4136-B09C-70BE8F21636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A55A0623-F755-424D-B170-1C6ED0361367}"/>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2D296BCC-1C67-4315-B9DB-EB421988CD94}"/>
              </a:ext>
            </a:extLst>
          </p:cNvPr>
          <p:cNvSpPr>
            <a:spLocks noGrp="1"/>
          </p:cNvSpPr>
          <p:nvPr>
            <p:ph type="title"/>
          </p:nvPr>
        </p:nvSpPr>
        <p:spPr/>
        <p:txBody>
          <a:bodyPr/>
          <a:lstStyle/>
          <a:p>
            <a:r>
              <a:rPr lang="fr-FR" b="1" dirty="0"/>
              <a:t>Opportunités</a:t>
            </a:r>
            <a:r>
              <a:rPr lang="en-US" b="1" dirty="0"/>
              <a:t> </a:t>
            </a:r>
            <a:r>
              <a:rPr lang="en-US" b="1" dirty="0" err="1"/>
              <a:t>d’investissement</a:t>
            </a:r>
            <a:endParaRPr lang="en-US" b="1" dirty="0"/>
          </a:p>
        </p:txBody>
      </p:sp>
      <p:sp>
        <p:nvSpPr>
          <p:cNvPr id="4" name="Slide Number Placeholder 3">
            <a:extLst>
              <a:ext uri="{FF2B5EF4-FFF2-40B4-BE49-F238E27FC236}">
                <a16:creationId xmlns:a16="http://schemas.microsoft.com/office/drawing/2014/main" id="{A7895CD7-CCE7-42B7-90E3-4D0C47EBD515}"/>
              </a:ext>
            </a:extLst>
          </p:cNvPr>
          <p:cNvSpPr>
            <a:spLocks noGrp="1"/>
          </p:cNvSpPr>
          <p:nvPr>
            <p:ph type="sldNum" sz="quarter" idx="12"/>
          </p:nvPr>
        </p:nvSpPr>
        <p:spPr/>
        <p:txBody>
          <a:bodyPr/>
          <a:lstStyle/>
          <a:p>
            <a:fld id="{D57F1E4F-1CFF-5643-939E-217C01CDF565}" type="slidenum">
              <a:rPr lang="en-US" smtClean="0"/>
              <a:pPr/>
              <a:t>12</a:t>
            </a:fld>
            <a:endParaRPr lang="en-US" dirty="0"/>
          </a:p>
        </p:txBody>
      </p:sp>
      <p:graphicFrame>
        <p:nvGraphicFramePr>
          <p:cNvPr id="7" name="Tableau 11">
            <a:extLst>
              <a:ext uri="{FF2B5EF4-FFF2-40B4-BE49-F238E27FC236}">
                <a16:creationId xmlns:a16="http://schemas.microsoft.com/office/drawing/2014/main" id="{853B7EAE-4F42-493E-B884-D2B70BEC49C2}"/>
              </a:ext>
            </a:extLst>
          </p:cNvPr>
          <p:cNvGraphicFramePr>
            <a:graphicFrameLocks noGrp="1"/>
          </p:cNvGraphicFramePr>
          <p:nvPr>
            <p:custDataLst>
              <p:tags r:id="rId4"/>
            </p:custDataLst>
            <p:extLst>
              <p:ext uri="{D42A27DB-BD31-4B8C-83A1-F6EECF244321}">
                <p14:modId xmlns:p14="http://schemas.microsoft.com/office/powerpoint/2010/main" val="1927438210"/>
              </p:ext>
            </p:extLst>
          </p:nvPr>
        </p:nvGraphicFramePr>
        <p:xfrm>
          <a:off x="790490" y="1564490"/>
          <a:ext cx="9706428" cy="3414649"/>
        </p:xfrm>
        <a:graphic>
          <a:graphicData uri="http://schemas.openxmlformats.org/drawingml/2006/table">
            <a:tbl>
              <a:tblPr/>
              <a:tblGrid>
                <a:gridCol w="811984">
                  <a:extLst>
                    <a:ext uri="{9D8B030D-6E8A-4147-A177-3AD203B41FA5}">
                      <a16:colId xmlns:a16="http://schemas.microsoft.com/office/drawing/2014/main" val="20000"/>
                    </a:ext>
                  </a:extLst>
                </a:gridCol>
                <a:gridCol w="6395191">
                  <a:extLst>
                    <a:ext uri="{9D8B030D-6E8A-4147-A177-3AD203B41FA5}">
                      <a16:colId xmlns:a16="http://schemas.microsoft.com/office/drawing/2014/main" val="20001"/>
                    </a:ext>
                  </a:extLst>
                </a:gridCol>
                <a:gridCol w="2499253">
                  <a:extLst>
                    <a:ext uri="{9D8B030D-6E8A-4147-A177-3AD203B41FA5}">
                      <a16:colId xmlns:a16="http://schemas.microsoft.com/office/drawing/2014/main" val="20002"/>
                    </a:ext>
                  </a:extLst>
                </a:gridCol>
              </a:tblGrid>
              <a:tr h="372489">
                <a:tc>
                  <a:txBody>
                    <a:bodyPr/>
                    <a:lstStyle/>
                    <a:p>
                      <a:pPr algn="ctr">
                        <a:spcAft>
                          <a:spcPts val="0"/>
                        </a:spcAft>
                      </a:pPr>
                      <a:r>
                        <a:rPr lang="fr-FR" sz="1800" b="1" dirty="0">
                          <a:latin typeface="+mj-lt"/>
                          <a:ea typeface="Calibri"/>
                          <a:cs typeface="Times New Roman"/>
                        </a:rPr>
                        <a:t>N°</a:t>
                      </a:r>
                      <a:endParaRPr lang="fr-FR" sz="18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800" b="1" dirty="0">
                          <a:latin typeface="+mj-lt"/>
                          <a:ea typeface="Calibri"/>
                          <a:cs typeface="Times New Roman"/>
                        </a:rPr>
                        <a:t>PROJET</a:t>
                      </a:r>
                      <a:endParaRPr lang="fr-FR" sz="1800" dirty="0">
                        <a:latin typeface="+mj-lt"/>
                        <a:ea typeface="Calibri"/>
                        <a:cs typeface="Times New Roman"/>
                      </a:endParaRP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800" b="1" dirty="0">
                          <a:latin typeface="+mj-lt"/>
                          <a:ea typeface="Calibri"/>
                          <a:cs typeface="Times New Roman"/>
                        </a:rPr>
                        <a:t>COÛT</a:t>
                      </a:r>
                      <a:endParaRPr lang="fr-FR" sz="1800" dirty="0">
                        <a:latin typeface="+mj-lt"/>
                        <a:ea typeface="Calibri"/>
                        <a:cs typeface="Times New Roman"/>
                      </a:endParaRPr>
                    </a:p>
                  </a:txBody>
                  <a:tcPr marL="59383" marR="59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9589">
                <a:tc>
                  <a:txBody>
                    <a:bodyPr/>
                    <a:lstStyle/>
                    <a:p>
                      <a:pPr algn="ctr">
                        <a:spcAft>
                          <a:spcPts val="0"/>
                        </a:spcAft>
                      </a:pPr>
                      <a:r>
                        <a:rPr lang="fr-FR" sz="1800" dirty="0">
                          <a:latin typeface="+mj-lt"/>
                          <a:ea typeface="Calibri"/>
                          <a:cs typeface="Times New Roman"/>
                        </a:rPr>
                        <a:t>1</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800" dirty="0">
                          <a:effectLst/>
                          <a:latin typeface="+mj-lt"/>
                          <a:ea typeface="Calibri" panose="020F0502020204030204" pitchFamily="34" charset="0"/>
                          <a:cs typeface="Times New Roman" panose="02020603050405020304" pitchFamily="18" charset="0"/>
                        </a:rPr>
                        <a:t>Réhabilitation de centrales hydrauliques et postes sources (« Projet Energie Guinée »)</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FR" sz="1800" dirty="0">
                          <a:effectLst/>
                          <a:latin typeface="+mj-lt"/>
                          <a:ea typeface="Calibri" panose="020F0502020204030204" pitchFamily="34" charset="0"/>
                          <a:cs typeface="Times New Roman" panose="02020603050405020304" pitchFamily="18" charset="0"/>
                        </a:rPr>
                        <a:t>97,6 M$ (total projet), dont 16,7 M$ restants à financer (Centrale </a:t>
                      </a:r>
                      <a:r>
                        <a:rPr lang="fr-FR" sz="1800" dirty="0" err="1">
                          <a:effectLst/>
                          <a:latin typeface="+mj-lt"/>
                          <a:ea typeface="Calibri" panose="020F0502020204030204" pitchFamily="34" charset="0"/>
                          <a:cs typeface="Times New Roman" panose="02020603050405020304" pitchFamily="18" charset="0"/>
                        </a:rPr>
                        <a:t>Donkéa</a:t>
                      </a:r>
                      <a:r>
                        <a:rPr lang="fr-FR" sz="1800">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9599">
                <a:tc>
                  <a:txBody>
                    <a:bodyPr/>
                    <a:lstStyle/>
                    <a:p>
                      <a:pPr algn="ctr">
                        <a:spcAft>
                          <a:spcPts val="0"/>
                        </a:spcAft>
                      </a:pPr>
                      <a:r>
                        <a:rPr lang="fr-FR" sz="1800" dirty="0">
                          <a:latin typeface="+mj-lt"/>
                          <a:ea typeface="Calibri"/>
                          <a:cs typeface="Times New Roman"/>
                        </a:rPr>
                        <a:t>2</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800" dirty="0">
                          <a:effectLst/>
                          <a:latin typeface="+mj-lt"/>
                          <a:ea typeface="Calibri" panose="020F0502020204030204" pitchFamily="34" charset="0"/>
                          <a:cs typeface="Times New Roman" panose="02020603050405020304" pitchFamily="18" charset="0"/>
                        </a:rPr>
                        <a:t>Programme national d'amélioration de l'accès à l'électricité en Guinée</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FR" sz="1800">
                          <a:effectLst/>
                          <a:latin typeface="+mj-lt"/>
                          <a:ea typeface="Calibri" panose="020F0502020204030204" pitchFamily="34" charset="0"/>
                          <a:cs typeface="Times New Roman" panose="02020603050405020304" pitchFamily="18" charset="0"/>
                        </a:rPr>
                        <a:t>643,5 millions USD             </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9599">
                <a:tc>
                  <a:txBody>
                    <a:bodyPr/>
                    <a:lstStyle/>
                    <a:p>
                      <a:pPr algn="ctr">
                        <a:spcAft>
                          <a:spcPts val="0"/>
                        </a:spcAft>
                      </a:pPr>
                      <a:r>
                        <a:rPr lang="fr-FR" sz="1800" dirty="0">
                          <a:latin typeface="+mj-lt"/>
                          <a:ea typeface="Calibri"/>
                          <a:cs typeface="Times New Roman"/>
                        </a:rPr>
                        <a:t>3</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800" dirty="0">
                          <a:effectLst/>
                          <a:latin typeface="+mj-lt"/>
                          <a:ea typeface="Calibri" panose="020F0502020204030204" pitchFamily="34" charset="0"/>
                          <a:cs typeface="Times New Roman" panose="02020603050405020304" pitchFamily="18" charset="0"/>
                        </a:rPr>
                        <a:t>Projet Hydraulique Villageois dans les préfectures de Kérouané et </a:t>
                      </a:r>
                      <a:r>
                        <a:rPr lang="fr-FR" sz="1800" dirty="0" err="1">
                          <a:effectLst/>
                          <a:latin typeface="+mj-lt"/>
                          <a:ea typeface="Calibri" panose="020F0502020204030204" pitchFamily="34" charset="0"/>
                          <a:cs typeface="Times New Roman" panose="02020603050405020304" pitchFamily="18" charset="0"/>
                        </a:rPr>
                        <a:t>Mandiana</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FR" sz="1800">
                          <a:effectLst/>
                          <a:latin typeface="+mj-lt"/>
                          <a:ea typeface="Calibri" panose="020F0502020204030204" pitchFamily="34" charset="0"/>
                          <a:cs typeface="Times New Roman" panose="02020603050405020304" pitchFamily="18" charset="0"/>
                        </a:rPr>
                        <a:t>16,5 millions USD             </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7415485"/>
                  </a:ext>
                </a:extLst>
              </a:tr>
              <a:tr h="489599">
                <a:tc>
                  <a:txBody>
                    <a:bodyPr/>
                    <a:lstStyle/>
                    <a:p>
                      <a:pPr algn="ctr">
                        <a:spcAft>
                          <a:spcPts val="0"/>
                        </a:spcAft>
                      </a:pPr>
                      <a:r>
                        <a:rPr lang="fr-FR" sz="1800" dirty="0">
                          <a:latin typeface="+mj-lt"/>
                          <a:ea typeface="Calibri"/>
                          <a:cs typeface="Times New Roman"/>
                        </a:rPr>
                        <a:t>4</a:t>
                      </a:r>
                    </a:p>
                  </a:txBody>
                  <a:tcPr marL="59383" marR="593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fr-FR" sz="1800" dirty="0">
                          <a:effectLst/>
                          <a:latin typeface="+mj-lt"/>
                          <a:ea typeface="Calibri" panose="020F0502020204030204" pitchFamily="34" charset="0"/>
                          <a:cs typeface="Times New Roman" panose="02020603050405020304" pitchFamily="18" charset="0"/>
                        </a:rPr>
                        <a:t>4ème Projet Eau de Conakry Phase 1</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fr-FR" sz="1800" dirty="0">
                          <a:effectLst/>
                          <a:latin typeface="+mj-lt"/>
                          <a:ea typeface="Calibri" panose="020F0502020204030204" pitchFamily="34" charset="0"/>
                          <a:cs typeface="Times New Roman" panose="02020603050405020304" pitchFamily="18" charset="0"/>
                        </a:rPr>
                        <a:t>250 millions USD  </a:t>
                      </a:r>
                      <a:endParaRPr lang="en-US" sz="1800" dirty="0">
                        <a:effectLst/>
                        <a:latin typeface="+mj-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fr-FR" sz="1800" dirty="0">
                          <a:effectLst/>
                          <a:latin typeface="+mj-lt"/>
                          <a:ea typeface="Calibri" panose="020F0502020204030204" pitchFamily="34" charset="0"/>
                          <a:cs typeface="Times New Roman" panose="02020603050405020304" pitchFamily="18" charset="0"/>
                        </a:rPr>
                        <a:t>(1ère phase)</a:t>
                      </a:r>
                      <a:endParaRPr lang="en-US" sz="1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2021852"/>
                  </a:ext>
                </a:extLst>
              </a:tr>
            </a:tbl>
          </a:graphicData>
        </a:graphic>
      </p:graphicFrame>
    </p:spTree>
    <p:extLst>
      <p:ext uri="{BB962C8B-B14F-4D97-AF65-F5344CB8AC3E}">
        <p14:creationId xmlns:p14="http://schemas.microsoft.com/office/powerpoint/2010/main" val="663493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F37B0E1-EAF9-42B9-AB0B-2AB530D2826E}"/>
              </a:ext>
            </a:extLst>
          </p:cNvPr>
          <p:cNvGraphicFramePr>
            <a:graphicFrameLocks noChangeAspect="1"/>
          </p:cNvGraphicFramePr>
          <p:nvPr>
            <p:custDataLst>
              <p:tags r:id="rId2"/>
            </p:custDataLst>
            <p:extLst>
              <p:ext uri="{D42A27DB-BD31-4B8C-83A1-F6EECF244321}">
                <p14:modId xmlns:p14="http://schemas.microsoft.com/office/powerpoint/2010/main" val="898409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65"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1639F12-10DF-4BE2-A9DF-ED86C9BD66F2}"/>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GB" sz="44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5" name="Picture Placeholder 14">
            <a:extLst>
              <a:ext uri="{FF2B5EF4-FFF2-40B4-BE49-F238E27FC236}">
                <a16:creationId xmlns:a16="http://schemas.microsoft.com/office/drawing/2014/main" id="{C7A54B61-8541-AB40-BD1C-F80E8A424061}"/>
              </a:ext>
            </a:extLst>
          </p:cNvPr>
          <p:cNvPicPr>
            <a:picLocks noGrp="1" noChangeAspect="1"/>
          </p:cNvPicPr>
          <p:nvPr>
            <p:ph type="pic" sz="quarter" idx="13"/>
          </p:nvPr>
        </p:nvPicPr>
        <p:blipFill>
          <a:blip r:embed="rId7"/>
          <a:stretch>
            <a:fillRect/>
          </a:stretch>
        </p:blipFill>
        <p:spPr>
          <a:xfrm>
            <a:off x="0" y="1"/>
            <a:ext cx="12191999" cy="6873530"/>
          </a:xfrm>
        </p:spPr>
      </p:pic>
      <p:sp>
        <p:nvSpPr>
          <p:cNvPr id="32" name="Picture Placeholder 13">
            <a:extLst>
              <a:ext uri="{FF2B5EF4-FFF2-40B4-BE49-F238E27FC236}">
                <a16:creationId xmlns:a16="http://schemas.microsoft.com/office/drawing/2014/main" id="{8DBDD9F7-3B84-F743-95F4-C9FA74DA597F}"/>
              </a:ext>
            </a:extLst>
          </p:cNvPr>
          <p:cNvSpPr txBox="1">
            <a:spLocks/>
          </p:cNvSpPr>
          <p:nvPr/>
        </p:nvSpPr>
        <p:spPr>
          <a:xfrm flipH="1">
            <a:off x="0" y="4131129"/>
            <a:ext cx="12192000" cy="2726871"/>
          </a:xfrm>
          <a:custGeom>
            <a:avLst/>
            <a:gdLst>
              <a:gd name="connsiteX0" fmla="*/ 12486732 w 13339868"/>
              <a:gd name="connsiteY0" fmla="*/ 1914 h 2962751"/>
              <a:gd name="connsiteX1" fmla="*/ 6703529 w 13339868"/>
              <a:gd name="connsiteY1" fmla="*/ 827870 h 2962751"/>
              <a:gd name="connsiteX2" fmla="*/ 704617 w 13339868"/>
              <a:gd name="connsiteY2" fmla="*/ 1735152 h 2962751"/>
              <a:gd name="connsiteX3" fmla="*/ 0 w 13339868"/>
              <a:gd name="connsiteY3" fmla="*/ 1775657 h 2962751"/>
              <a:gd name="connsiteX4" fmla="*/ 0 w 13339868"/>
              <a:gd name="connsiteY4" fmla="*/ 2962751 h 2962751"/>
              <a:gd name="connsiteX5" fmla="*/ 13339868 w 13339868"/>
              <a:gd name="connsiteY5" fmla="*/ 2962751 h 2962751"/>
              <a:gd name="connsiteX6" fmla="*/ 13339868 w 13339868"/>
              <a:gd name="connsiteY6" fmla="*/ 13763 h 2962751"/>
              <a:gd name="connsiteX7" fmla="*/ 12991874 w 13339868"/>
              <a:gd name="connsiteY7" fmla="*/ 2211 h 2962751"/>
              <a:gd name="connsiteX8" fmla="*/ 12486732 w 13339868"/>
              <a:gd name="connsiteY8" fmla="*/ 1914 h 29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9868" h="2962751">
                <a:moveTo>
                  <a:pt x="12486732" y="1914"/>
                </a:moveTo>
                <a:cubicBezTo>
                  <a:pt x="11089145" y="23578"/>
                  <a:pt x="9273241" y="233112"/>
                  <a:pt x="6703529" y="827870"/>
                </a:cubicBezTo>
                <a:cubicBezTo>
                  <a:pt x="4500510" y="1337758"/>
                  <a:pt x="2693772" y="1601336"/>
                  <a:pt x="704617" y="1735152"/>
                </a:cubicBezTo>
                <a:lnTo>
                  <a:pt x="0" y="1775657"/>
                </a:lnTo>
                <a:lnTo>
                  <a:pt x="0" y="2962751"/>
                </a:lnTo>
                <a:lnTo>
                  <a:pt x="13339868" y="2962751"/>
                </a:lnTo>
                <a:lnTo>
                  <a:pt x="13339868" y="13763"/>
                </a:lnTo>
                <a:lnTo>
                  <a:pt x="12991874" y="2211"/>
                </a:lnTo>
                <a:cubicBezTo>
                  <a:pt x="12829592" y="-567"/>
                  <a:pt x="12661430" y="-794"/>
                  <a:pt x="12486732" y="1914"/>
                </a:cubicBezTo>
                <a:close/>
              </a:path>
            </a:pathLst>
          </a:custGeom>
          <a:solidFill>
            <a:schemeClr val="tx1">
              <a:alpha val="62000"/>
            </a:schemeClr>
          </a:solidFill>
        </p:spPr>
        <p:txBody>
          <a:bodyPr vert="horz" wrap="square"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1800" b="0" kern="1200" dirty="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Insert Image</a:t>
            </a:r>
          </a:p>
        </p:txBody>
      </p:sp>
      <p:sp>
        <p:nvSpPr>
          <p:cNvPr id="12" name="Rectangle 11" descr="Lower accent block for slide image">
            <a:extLst>
              <a:ext uri="{FF2B5EF4-FFF2-40B4-BE49-F238E27FC236}">
                <a16:creationId xmlns:a16="http://schemas.microsoft.com/office/drawing/2014/main" id="{D7F67FDF-D697-3249-AD21-75F6353FFBA5}"/>
              </a:ext>
            </a:extLst>
          </p:cNvPr>
          <p:cNvSpPr/>
          <p:nvPr/>
        </p:nvSpPr>
        <p:spPr>
          <a:xfrm>
            <a:off x="438912" y="4690872"/>
            <a:ext cx="73152"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29556" y="4568464"/>
            <a:ext cx="6563506" cy="1311128"/>
          </a:xfrm>
        </p:spPr>
        <p:txBody>
          <a:bodyPr/>
          <a:lstStyle/>
          <a:p>
            <a:r>
              <a:rPr lang="en-GB" dirty="0"/>
              <a:t>Merci de </a:t>
            </a:r>
            <a:r>
              <a:rPr lang="en-GB" dirty="0" err="1"/>
              <a:t>votre</a:t>
            </a:r>
            <a:r>
              <a:rPr lang="en-GB" dirty="0"/>
              <a:t> attention</a:t>
            </a:r>
          </a:p>
        </p:txBody>
      </p:sp>
      <p:sp>
        <p:nvSpPr>
          <p:cNvPr id="8" name="Text Placeholder 2">
            <a:extLst>
              <a:ext uri="{FF2B5EF4-FFF2-40B4-BE49-F238E27FC236}">
                <a16:creationId xmlns:a16="http://schemas.microsoft.com/office/drawing/2014/main" id="{C27317BB-02BC-42D9-B0EA-8C6C6EE029E6}"/>
              </a:ext>
            </a:extLst>
          </p:cNvPr>
          <p:cNvSpPr txBox="1">
            <a:spLocks/>
          </p:cNvSpPr>
          <p:nvPr/>
        </p:nvSpPr>
        <p:spPr>
          <a:xfrm>
            <a:off x="1563169" y="6013130"/>
            <a:ext cx="8825659" cy="860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2"/>
                </a:solidFill>
                <a:hlinkClick r:id="rId8">
                  <a:extLst>
                    <a:ext uri="{A12FA001-AC4F-418D-AE19-62706E023703}">
                      <ahyp:hlinkClr xmlns:ahyp="http://schemas.microsoft.com/office/drawing/2018/hyperlinkcolor" val="tx"/>
                    </a:ext>
                  </a:extLst>
                </a:hlinkClick>
              </a:rPr>
              <a:t>www.invest.gov.gn</a:t>
            </a:r>
            <a:endParaRPr lang="en-US" b="1" dirty="0">
              <a:solidFill>
                <a:schemeClr val="bg2"/>
              </a:solidFill>
            </a:endParaRPr>
          </a:p>
        </p:txBody>
      </p:sp>
      <p:pic>
        <p:nvPicPr>
          <p:cNvPr id="9" name="Picture 8">
            <a:extLst>
              <a:ext uri="{FF2B5EF4-FFF2-40B4-BE49-F238E27FC236}">
                <a16:creationId xmlns:a16="http://schemas.microsoft.com/office/drawing/2014/main" id="{F5D28204-5683-42AA-A48B-74604DE1A95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466" b="90354" l="9851" r="89851">
                        <a14:foregroundMark x1="40000" y1="51768" x2="40000" y2="51768"/>
                        <a14:foregroundMark x1="40000" y1="51768" x2="40000" y2="51768"/>
                        <a14:foregroundMark x1="39403" y1="42765" x2="39403" y2="42765"/>
                        <a14:foregroundMark x1="45373" y1="38585" x2="45373" y2="38585"/>
                        <a14:foregroundMark x1="45970" y1="32476" x2="45970" y2="32476"/>
                        <a14:foregroundMark x1="40597" y1="24116" x2="40597" y2="24116"/>
                        <a14:foregroundMark x1="54030" y1="22830" x2="54030" y2="22830"/>
                        <a14:foregroundMark x1="63284" y1="32476" x2="63284" y2="32476"/>
                        <a14:foregroundMark x1="57313" y1="41158" x2="57313" y2="41158"/>
                        <a14:foregroundMark x1="50746" y1="38907" x2="50746" y2="38907"/>
                        <a14:foregroundMark x1="60299" y1="40193" x2="60299" y2="40193"/>
                        <a14:foregroundMark x1="59403" y1="52412" x2="59403" y2="52412"/>
                        <a14:foregroundMark x1="49552" y1="90354" x2="49552" y2="90354"/>
                        <a14:foregroundMark x1="46269" y1="67846" x2="46269" y2="67846"/>
                        <a14:foregroundMark x1="41493" y1="39871" x2="41493" y2="39871"/>
                        <a14:foregroundMark x1="34627" y1="27331" x2="34627" y2="27331"/>
                        <a14:foregroundMark x1="50448" y1="14791" x2="50448" y2="14791"/>
                        <a14:foregroundMark x1="42985" y1="31190" x2="42985" y2="31190"/>
                        <a14:foregroundMark x1="43582" y1="51768" x2="43582" y2="51768"/>
                        <a14:foregroundMark x1="47164" y1="13505" x2="47164" y2="13505"/>
                        <a14:foregroundMark x1="43582" y1="13183" x2="43582" y2="13183"/>
                        <a14:foregroundMark x1="44776" y1="8682" x2="44776" y2="8682"/>
                        <a14:foregroundMark x1="40896" y1="7395" x2="40896" y2="7395"/>
                        <a14:foregroundMark x1="37910" y1="6431" x2="37910" y2="6431"/>
                        <a14:foregroundMark x1="37910" y1="6431" x2="37910" y2="6431"/>
                        <a14:foregroundMark x1="37910" y1="6431" x2="37910" y2="6431"/>
                        <a14:foregroundMark x1="57612" y1="8039" x2="57612" y2="8039"/>
                        <a14:foregroundMark x1="57015" y1="8039" x2="57015" y2="8039"/>
                        <a14:foregroundMark x1="54627" y1="9968" x2="54627" y2="9968"/>
                        <a14:foregroundMark x1="42090" y1="44051" x2="42090" y2="44051"/>
                        <a14:foregroundMark x1="62687" y1="5466" x2="62687" y2="5466"/>
                        <a14:foregroundMark x1="64776" y1="5788" x2="64776" y2="5788"/>
                        <a14:foregroundMark x1="66866" y1="5466" x2="66866" y2="5466"/>
                        <a14:foregroundMark x1="34627" y1="5466" x2="34627" y2="5466"/>
                        <a14:foregroundMark x1="35821" y1="6431" x2="35821" y2="6431"/>
                        <a14:foregroundMark x1="17910" y1="50804" x2="17910" y2="50804"/>
                        <a14:foregroundMark x1="39403" y1="55305" x2="39403" y2="55305"/>
                      </a14:backgroundRemoval>
                    </a14:imgEffect>
                  </a14:imgLayer>
                </a14:imgProps>
              </a:ext>
            </a:extLst>
          </a:blip>
          <a:stretch>
            <a:fillRect/>
          </a:stretch>
        </p:blipFill>
        <p:spPr>
          <a:xfrm>
            <a:off x="10122795" y="0"/>
            <a:ext cx="2325576" cy="2158967"/>
          </a:xfrm>
          <a:prstGeom prst="rect">
            <a:avLst/>
          </a:prstGeom>
        </p:spPr>
      </p:pic>
    </p:spTree>
    <p:extLst>
      <p:ext uri="{BB962C8B-B14F-4D97-AF65-F5344CB8AC3E}">
        <p14:creationId xmlns:p14="http://schemas.microsoft.com/office/powerpoint/2010/main" val="30821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FD933F4-9E79-4C0A-AB63-71E0FD2A94B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74" name="think-cell Slide" r:id="rId5" imgW="470" imgH="469" progId="TCLayout.ActiveDocument.1">
                  <p:embed/>
                </p:oleObj>
              </mc:Choice>
              <mc:Fallback>
                <p:oleObj name="think-cell Slide" r:id="rId5" imgW="470" imgH="469" progId="TCLayout.ActiveDocument.1">
                  <p:embed/>
                  <p:pic>
                    <p:nvPicPr>
                      <p:cNvPr id="4" name="Object 3" hidden="1">
                        <a:extLst>
                          <a:ext uri="{FF2B5EF4-FFF2-40B4-BE49-F238E27FC236}">
                            <a16:creationId xmlns:a16="http://schemas.microsoft.com/office/drawing/2014/main" id="{5FD933F4-9E79-4C0A-AB63-71E0FD2A94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326A60E-DEA1-4B4B-BDE6-F04311410F90}"/>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DC04CA36-9318-4A11-93CE-B7E860FE76DF}"/>
              </a:ext>
            </a:extLst>
          </p:cNvPr>
          <p:cNvSpPr>
            <a:spLocks noGrp="1"/>
          </p:cNvSpPr>
          <p:nvPr>
            <p:ph type="title"/>
          </p:nvPr>
        </p:nvSpPr>
        <p:spPr>
          <a:xfrm>
            <a:off x="646111" y="452718"/>
            <a:ext cx="9404723" cy="1400530"/>
          </a:xfrm>
        </p:spPr>
        <p:txBody>
          <a:bodyPr/>
          <a:lstStyle/>
          <a:p>
            <a:r>
              <a:rPr lang="en-US" b="1" dirty="0"/>
              <a:t>Plan</a:t>
            </a:r>
          </a:p>
        </p:txBody>
      </p:sp>
      <p:sp>
        <p:nvSpPr>
          <p:cNvPr id="3" name="Content Placeholder 2">
            <a:extLst>
              <a:ext uri="{FF2B5EF4-FFF2-40B4-BE49-F238E27FC236}">
                <a16:creationId xmlns:a16="http://schemas.microsoft.com/office/drawing/2014/main" id="{19BAA13E-4F44-48E6-AFDD-9C2DC997AED3}"/>
              </a:ext>
            </a:extLst>
          </p:cNvPr>
          <p:cNvSpPr>
            <a:spLocks noGrp="1"/>
          </p:cNvSpPr>
          <p:nvPr>
            <p:ph idx="1"/>
          </p:nvPr>
        </p:nvSpPr>
        <p:spPr/>
        <p:txBody>
          <a:bodyPr>
            <a:normAutofit/>
          </a:bodyPr>
          <a:lstStyle/>
          <a:p>
            <a:pPr lvl="1"/>
            <a:r>
              <a:rPr lang="fr-FR" sz="2800" dirty="0"/>
              <a:t>Présentation générale</a:t>
            </a:r>
          </a:p>
          <a:p>
            <a:pPr lvl="1"/>
            <a:r>
              <a:rPr lang="fr-FR" sz="2800" dirty="0"/>
              <a:t>Infrastructures énergétiques</a:t>
            </a:r>
          </a:p>
          <a:p>
            <a:pPr lvl="1"/>
            <a:r>
              <a:rPr lang="fr-FR" sz="2800" dirty="0"/>
              <a:t>Acquis</a:t>
            </a:r>
          </a:p>
          <a:p>
            <a:pPr lvl="1"/>
            <a:r>
              <a:rPr lang="fr-FR" sz="2800" dirty="0"/>
              <a:t>Projets en cours</a:t>
            </a:r>
          </a:p>
          <a:p>
            <a:pPr lvl="1"/>
            <a:r>
              <a:rPr lang="fr-FR" sz="2800" dirty="0"/>
              <a:t>Opportunités d’investissement </a:t>
            </a:r>
          </a:p>
          <a:p>
            <a:pPr lvl="1"/>
            <a:endParaRPr lang="fr-FR" sz="2800" dirty="0"/>
          </a:p>
        </p:txBody>
      </p:sp>
      <p:sp>
        <p:nvSpPr>
          <p:cNvPr id="7" name="Slide Number Placeholder 6">
            <a:extLst>
              <a:ext uri="{FF2B5EF4-FFF2-40B4-BE49-F238E27FC236}">
                <a16:creationId xmlns:a16="http://schemas.microsoft.com/office/drawing/2014/main" id="{9672AA25-FEA4-4925-843B-7A63051782F7}"/>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63209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3687898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6"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7"/>
          <a:stretch>
            <a:fillRect/>
          </a:stretch>
        </p:blipFill>
        <p:spPr>
          <a:xfrm>
            <a:off x="0" y="-87414"/>
            <a:ext cx="12191999" cy="7035069"/>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8000" y="4568892"/>
            <a:ext cx="9666514" cy="1686720"/>
          </a:xfrm>
        </p:spPr>
        <p:txBody>
          <a:bodyPr/>
          <a:lstStyle/>
          <a:p>
            <a:r>
              <a:rPr lang="en-US" dirty="0" err="1"/>
              <a:t>Présentation</a:t>
            </a:r>
            <a:r>
              <a:rPr lang="en-US" dirty="0"/>
              <a:t> </a:t>
            </a:r>
            <a:r>
              <a:rPr lang="en-US" dirty="0" err="1"/>
              <a:t>générale</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3</a:t>
            </a:fld>
            <a:endParaRPr lang="en-GB" b="1" dirty="0">
              <a:solidFill>
                <a:schemeClr val="bg1"/>
              </a:solidFill>
            </a:endParaRPr>
          </a:p>
        </p:txBody>
      </p:sp>
    </p:spTree>
    <p:extLst>
      <p:ext uri="{BB962C8B-B14F-4D97-AF65-F5344CB8AC3E}">
        <p14:creationId xmlns:p14="http://schemas.microsoft.com/office/powerpoint/2010/main" val="3910695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6AA637-AABF-440A-BE31-5A6D53FEBB92}"/>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20"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756AA637-AABF-440A-BE31-5A6D53FEBB9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C8BC4B3-D340-484F-8F32-324B26107A7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4200" b="1" dirty="0">
              <a:latin typeface="Century Gothic" panose="020B0502020202020204" pitchFamily="34" charset="0"/>
              <a:ea typeface="+mj-ea"/>
              <a:cs typeface="+mj-cs"/>
              <a:sym typeface="Century Gothic" panose="020B0502020202020204" pitchFamily="34" charset="0"/>
            </a:endParaRPr>
          </a:p>
        </p:txBody>
      </p:sp>
      <p:sp>
        <p:nvSpPr>
          <p:cNvPr id="2" name="Title 1">
            <a:extLst>
              <a:ext uri="{FF2B5EF4-FFF2-40B4-BE49-F238E27FC236}">
                <a16:creationId xmlns:a16="http://schemas.microsoft.com/office/drawing/2014/main" id="{46C3BA3C-4854-40A9-8432-845A96565CFD}"/>
              </a:ext>
            </a:extLst>
          </p:cNvPr>
          <p:cNvSpPr>
            <a:spLocks noGrp="1"/>
          </p:cNvSpPr>
          <p:nvPr>
            <p:ph type="title"/>
          </p:nvPr>
        </p:nvSpPr>
        <p:spPr/>
        <p:txBody>
          <a:bodyPr/>
          <a:lstStyle/>
          <a:p>
            <a:r>
              <a:rPr lang="en-US" b="1" dirty="0" err="1"/>
              <a:t>Présentation</a:t>
            </a:r>
            <a:r>
              <a:rPr lang="en-US" b="1" dirty="0"/>
              <a:t> </a:t>
            </a:r>
            <a:r>
              <a:rPr lang="en-US" b="1" dirty="0" err="1"/>
              <a:t>générale</a:t>
            </a:r>
            <a:endParaRPr lang="en-US" b="1" dirty="0"/>
          </a:p>
        </p:txBody>
      </p:sp>
      <p:sp>
        <p:nvSpPr>
          <p:cNvPr id="3" name="Content Placeholder 2">
            <a:extLst>
              <a:ext uri="{FF2B5EF4-FFF2-40B4-BE49-F238E27FC236}">
                <a16:creationId xmlns:a16="http://schemas.microsoft.com/office/drawing/2014/main" id="{199634E4-BD44-448A-8026-7ED5BB8E50D3}"/>
              </a:ext>
            </a:extLst>
          </p:cNvPr>
          <p:cNvSpPr>
            <a:spLocks noGrp="1"/>
          </p:cNvSpPr>
          <p:nvPr>
            <p:ph idx="1"/>
          </p:nvPr>
        </p:nvSpPr>
        <p:spPr>
          <a:xfrm>
            <a:off x="646111" y="1528933"/>
            <a:ext cx="5996254" cy="4585930"/>
          </a:xfrm>
        </p:spPr>
        <p:txBody>
          <a:bodyPr>
            <a:normAutofit/>
          </a:bodyPr>
          <a:lstStyle/>
          <a:p>
            <a:pPr>
              <a:buFont typeface="Wingdings" panose="05000000000000000000" pitchFamily="2" charset="2"/>
              <a:buChar char="Ø"/>
            </a:pPr>
            <a:r>
              <a:rPr lang="fr-FR" dirty="0"/>
              <a:t>Superficie : 245.857 Km²</a:t>
            </a:r>
          </a:p>
          <a:p>
            <a:pPr>
              <a:buFont typeface="Wingdings" panose="05000000000000000000" pitchFamily="2" charset="2"/>
              <a:buChar char="Ø"/>
            </a:pPr>
            <a:r>
              <a:rPr lang="fr-FR" dirty="0"/>
              <a:t>Population : 12 millions d’habitants</a:t>
            </a:r>
          </a:p>
          <a:p>
            <a:pPr>
              <a:buFont typeface="Wingdings" panose="05000000000000000000" pitchFamily="2" charset="2"/>
              <a:buChar char="Ø"/>
            </a:pPr>
            <a:r>
              <a:rPr lang="fr-FR" dirty="0"/>
              <a:t>Taux de croissance parmi les plus élevés au monde : 9,9% en moyenne depuis 2016 (FMI)</a:t>
            </a:r>
          </a:p>
          <a:p>
            <a:pPr>
              <a:buFont typeface="Wingdings" panose="05000000000000000000" pitchFamily="2" charset="2"/>
              <a:buChar char="Ø"/>
            </a:pPr>
            <a:r>
              <a:rPr lang="en-US" dirty="0"/>
              <a:t>Progression de 27 places au Doing Business de la Banque </a:t>
            </a:r>
            <a:r>
              <a:rPr lang="en-US" dirty="0" err="1"/>
              <a:t>Mondiale</a:t>
            </a:r>
            <a:r>
              <a:rPr lang="en-US" dirty="0"/>
              <a:t> </a:t>
            </a:r>
            <a:r>
              <a:rPr lang="en-US" dirty="0" err="1"/>
              <a:t>en</a:t>
            </a:r>
            <a:r>
              <a:rPr lang="en-US" dirty="0"/>
              <a:t> 7 </a:t>
            </a:r>
            <a:r>
              <a:rPr lang="en-US" dirty="0" err="1"/>
              <a:t>ans</a:t>
            </a:r>
            <a:endParaRPr lang="en-US" dirty="0"/>
          </a:p>
          <a:p>
            <a:pPr lvl="0">
              <a:buFont typeface="Wingdings" panose="05000000000000000000" pitchFamily="2" charset="2"/>
              <a:buChar char="Ø"/>
            </a:pPr>
            <a:r>
              <a:rPr lang="fr-FR" dirty="0"/>
              <a:t>Mobilisation de plus de $21 milliards USD au Groupe Consultatif du PNDES pour 2016-2020</a:t>
            </a:r>
            <a:endParaRPr lang="en-US" dirty="0"/>
          </a:p>
          <a:p>
            <a:pPr lvl="0">
              <a:buFont typeface="Wingdings" panose="05000000000000000000" pitchFamily="2" charset="2"/>
              <a:buChar char="Ø"/>
            </a:pPr>
            <a:r>
              <a:rPr lang="fr-FR" dirty="0"/>
              <a:t>Accord cadre Guinée–Chine : 20 milliards USD sur 20 ans pour le financement des infrastructures</a:t>
            </a:r>
            <a:endParaRPr lang="en-US" dirty="0"/>
          </a:p>
          <a:p>
            <a:pPr>
              <a:buFont typeface="Wingdings" panose="05000000000000000000" pitchFamily="2" charset="2"/>
              <a:buChar char="Ø"/>
            </a:pPr>
            <a:endParaRPr lang="en-US" dirty="0"/>
          </a:p>
        </p:txBody>
      </p:sp>
      <p:sp>
        <p:nvSpPr>
          <p:cNvPr id="4" name="Slide Number Placeholder 3">
            <a:extLst>
              <a:ext uri="{FF2B5EF4-FFF2-40B4-BE49-F238E27FC236}">
                <a16:creationId xmlns:a16="http://schemas.microsoft.com/office/drawing/2014/main" id="{B15A807C-4E90-4B40-9746-4065593C90F2}"/>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18" name="Picture 17" descr="Presentation de la guinee Guinee expo 2020  - GuinÃ©e Expo 2020">
            <a:extLst>
              <a:ext uri="{FF2B5EF4-FFF2-40B4-BE49-F238E27FC236}">
                <a16:creationId xmlns:a16="http://schemas.microsoft.com/office/drawing/2014/main" id="{0C184765-D41C-4DC7-9904-675EA8CE1E4C}"/>
              </a:ext>
            </a:extLst>
          </p:cNvPr>
          <p:cNvPicPr/>
          <p:nvPr/>
        </p:nvPicPr>
        <p:blipFill rotWithShape="1">
          <a:blip r:embed="rId7">
            <a:extLst>
              <a:ext uri="{BEBA8EAE-BF5A-486C-A8C5-ECC9F3942E4B}">
                <a14:imgProps xmlns:a14="http://schemas.microsoft.com/office/drawing/2010/main">
                  <a14:imgLayer r:embed="rId8">
                    <a14:imgEffect>
                      <a14:backgroundRemoval t="2892" b="97470" l="2607" r="97867">
                        <a14:foregroundMark x1="40047" y1="3012" x2="40047" y2="3012"/>
                        <a14:foregroundMark x1="39573" y1="5060" x2="39573" y2="5060"/>
                        <a14:foregroundMark x1="43009" y1="4819" x2="43009" y2="4819"/>
                        <a14:foregroundMark x1="39573" y1="8072" x2="39573" y2="8072"/>
                        <a14:foregroundMark x1="90166" y1="30120" x2="90166" y2="30120"/>
                        <a14:foregroundMark x1="95498" y1="43373" x2="95498" y2="43373"/>
                        <a14:foregroundMark x1="95498" y1="50241" x2="95498" y2="50241"/>
                        <a14:foregroundMark x1="94431" y1="58313" x2="94431" y2="58313"/>
                        <a14:foregroundMark x1="91943" y1="63855" x2="91943" y2="63855"/>
                        <a14:foregroundMark x1="93009" y1="67229" x2="93009" y2="67229"/>
                        <a14:foregroundMark x1="86019" y1="79639" x2="86019" y2="79639"/>
                        <a14:foregroundMark x1="72986" y1="90361" x2="72986" y2="90361"/>
                        <a14:foregroundMark x1="68957" y1="92530" x2="68957" y2="92530"/>
                        <a14:foregroundMark x1="57820" y1="96386" x2="57820" y2="96386"/>
                        <a14:foregroundMark x1="49052" y1="96627" x2="49052" y2="96627"/>
                        <a14:foregroundMark x1="11137" y1="73253" x2="11137" y2="73253"/>
                        <a14:foregroundMark x1="6043" y1="64458" x2="6043" y2="64458"/>
                        <a14:foregroundMark x1="51540" y1="97108" x2="51540" y2="97108"/>
                        <a14:foregroundMark x1="53791" y1="97470" x2="53791" y2="97470"/>
                        <a14:foregroundMark x1="11374" y1="76386" x2="11374" y2="76386"/>
                        <a14:foregroundMark x1="3791" y1="58795" x2="3791" y2="58795"/>
                        <a14:foregroundMark x1="3436" y1="57108" x2="3436" y2="57108"/>
                        <a14:foregroundMark x1="3081" y1="51325" x2="3081" y2="51325"/>
                        <a14:foregroundMark x1="2844" y1="51687" x2="2844" y2="51687"/>
                        <a14:foregroundMark x1="2844" y1="50241" x2="2844" y2="50241"/>
                        <a14:foregroundMark x1="2607" y1="51084" x2="2607" y2="51084"/>
                        <a14:foregroundMark x1="2725" y1="49157" x2="2725" y2="49157"/>
                        <a14:foregroundMark x1="2725" y1="46867" x2="2725" y2="46867"/>
                        <a14:foregroundMark x1="2844" y1="47831" x2="2844" y2="47831"/>
                        <a14:foregroundMark x1="2725" y1="45301" x2="2725" y2="45301"/>
                        <a14:foregroundMark x1="2962" y1="43735" x2="2962" y2="43735"/>
                        <a14:foregroundMark x1="3318" y1="41928" x2="3318" y2="41928"/>
                        <a14:foregroundMark x1="2962" y1="43133" x2="2962" y2="43133"/>
                        <a14:foregroundMark x1="3199" y1="41566" x2="3199" y2="41566"/>
                        <a14:foregroundMark x1="3555" y1="39880" x2="3555" y2="39880"/>
                        <a14:foregroundMark x1="3791" y1="39157" x2="3791" y2="39157"/>
                        <a14:foregroundMark x1="4147" y1="37711" x2="4147" y2="37711"/>
                        <a14:foregroundMark x1="4621" y1="36386" x2="4621" y2="36386"/>
                        <a14:foregroundMark x1="4502" y1="36988" x2="4502" y2="36988"/>
                        <a14:foregroundMark x1="4621" y1="35904" x2="4621" y2="35904"/>
                        <a14:foregroundMark x1="4976" y1="34940" x2="4976" y2="34940"/>
                        <a14:foregroundMark x1="79384" y1="87952" x2="79384" y2="87952"/>
                        <a14:foregroundMark x1="85900" y1="81205" x2="85900" y2="81205"/>
                        <a14:foregroundMark x1="88270" y1="78434" x2="88270" y2="78434"/>
                        <a14:foregroundMark x1="92417" y1="72048" x2="92417" y2="72048"/>
                        <a14:foregroundMark x1="93483" y1="69759" x2="93483" y2="69759"/>
                        <a14:foregroundMark x1="92536" y1="71566" x2="92536" y2="71566"/>
                        <a14:foregroundMark x1="93009" y1="70964" x2="93009" y2="70964"/>
                        <a14:foregroundMark x1="93957" y1="69157" x2="93957" y2="69157"/>
                        <a14:foregroundMark x1="91469" y1="73855" x2="91469" y2="73855"/>
                        <a14:foregroundMark x1="94194" y1="68193" x2="94194" y2="68193"/>
                        <a14:foregroundMark x1="94787" y1="66386" x2="94787" y2="66386"/>
                        <a14:foregroundMark x1="95261" y1="64578" x2="95261" y2="64578"/>
                        <a14:foregroundMark x1="95498" y1="62771" x2="95498" y2="62771"/>
                        <a14:foregroundMark x1="95498" y1="64337" x2="95498" y2="64337"/>
                        <a14:foregroundMark x1="96209" y1="62530" x2="96209" y2="62530"/>
                        <a14:foregroundMark x1="96445" y1="60964" x2="96445" y2="60964"/>
                        <a14:foregroundMark x1="96801" y1="59277" x2="96801" y2="59277"/>
                        <a14:foregroundMark x1="96801" y1="56627" x2="96801" y2="56627"/>
                        <a14:foregroundMark x1="96801" y1="57711" x2="96801" y2="57711"/>
                        <a14:foregroundMark x1="96801" y1="58434" x2="96801" y2="58434"/>
                        <a14:foregroundMark x1="97038" y1="56386" x2="97038" y2="56386"/>
                        <a14:foregroundMark x1="97038" y1="54819" x2="97038" y2="54819"/>
                        <a14:foregroundMark x1="97275" y1="55060" x2="97275" y2="55060"/>
                        <a14:foregroundMark x1="97275" y1="55663" x2="97275" y2="55663"/>
                        <a14:foregroundMark x1="97038" y1="54578" x2="97038" y2="54578"/>
                        <a14:foregroundMark x1="97275" y1="53494" x2="97275" y2="53494"/>
                        <a14:foregroundMark x1="97275" y1="51084" x2="97275" y2="51084"/>
                        <a14:foregroundMark x1="97275" y1="52410" x2="97275" y2="52410"/>
                        <a14:foregroundMark x1="97275" y1="51084" x2="97275" y2="51084"/>
                        <a14:foregroundMark x1="97275" y1="50843" x2="97275" y2="50843"/>
                        <a14:foregroundMark x1="97867" y1="50241" x2="97867" y2="50241"/>
                      </a14:backgroundRemoval>
                    </a14:imgEffect>
                  </a14:imgLayer>
                </a14:imgProps>
              </a:ext>
              <a:ext uri="{28A0092B-C50C-407E-A947-70E740481C1C}">
                <a14:useLocalDpi xmlns:a14="http://schemas.microsoft.com/office/drawing/2010/main" val="0"/>
              </a:ext>
            </a:extLst>
          </a:blip>
          <a:srcRect/>
          <a:stretch/>
        </p:blipFill>
        <p:spPr bwMode="auto">
          <a:xfrm>
            <a:off x="6642365" y="1124803"/>
            <a:ext cx="5073650" cy="4990060"/>
          </a:xfrm>
          <a:prstGeom prst="rect">
            <a:avLst/>
          </a:prstGeom>
          <a:noFill/>
          <a:ln>
            <a:noFill/>
          </a:ln>
        </p:spPr>
      </p:pic>
    </p:spTree>
    <p:extLst>
      <p:ext uri="{BB962C8B-B14F-4D97-AF65-F5344CB8AC3E}">
        <p14:creationId xmlns:p14="http://schemas.microsoft.com/office/powerpoint/2010/main" val="376928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BB0CE0-4932-45C6-A747-A3E32CED7078}"/>
              </a:ext>
            </a:extLst>
          </p:cNvPr>
          <p:cNvSpPr>
            <a:spLocks noGrp="1"/>
          </p:cNvSpPr>
          <p:nvPr>
            <p:ph type="title"/>
          </p:nvPr>
        </p:nvSpPr>
        <p:spPr>
          <a:xfrm>
            <a:off x="249368" y="268404"/>
            <a:ext cx="9383973" cy="695049"/>
          </a:xfrm>
        </p:spPr>
        <p:txBody>
          <a:bodyPr/>
          <a:lstStyle/>
          <a:p>
            <a:r>
              <a:rPr lang="fr-FR" b="1" dirty="0">
                <a:latin typeface="Century Gothic" panose="020B0502020202020204" pitchFamily="34" charset="0"/>
              </a:rPr>
              <a:t>Présentation générale </a:t>
            </a:r>
          </a:p>
        </p:txBody>
      </p:sp>
      <p:sp>
        <p:nvSpPr>
          <p:cNvPr id="7" name="Espace réservé du contenu 6">
            <a:extLst>
              <a:ext uri="{FF2B5EF4-FFF2-40B4-BE49-F238E27FC236}">
                <a16:creationId xmlns:a16="http://schemas.microsoft.com/office/drawing/2014/main" id="{23909F08-798E-4554-BABA-00C01E606B06}"/>
              </a:ext>
            </a:extLst>
          </p:cNvPr>
          <p:cNvSpPr>
            <a:spLocks noGrp="1"/>
          </p:cNvSpPr>
          <p:nvPr>
            <p:ph idx="1"/>
          </p:nvPr>
        </p:nvSpPr>
        <p:spPr>
          <a:xfrm>
            <a:off x="562569" y="1155910"/>
            <a:ext cx="5157716" cy="4351338"/>
          </a:xfrm>
        </p:spPr>
        <p:txBody>
          <a:bodyPr/>
          <a:lstStyle/>
          <a:p>
            <a:r>
              <a:rPr lang="fr-FR" sz="2400" dirty="0"/>
              <a:t>Potentiel de production énergétique de 9 300 GWH/an</a:t>
            </a:r>
          </a:p>
          <a:p>
            <a:r>
              <a:rPr lang="fr-FR" sz="2400" dirty="0"/>
              <a:t>1 165 cours d’eaux </a:t>
            </a:r>
          </a:p>
          <a:p>
            <a:r>
              <a:rPr lang="fr-FR" sz="2400" dirty="0"/>
              <a:t>Potentiel hydroélectrique estimé à 6 233 MW</a:t>
            </a:r>
          </a:p>
          <a:p>
            <a:r>
              <a:rPr lang="fr-FR" sz="2400" dirty="0"/>
              <a:t>Potentiel de production d’énergie éolienne avec une vitesse moyenne de 3m/s de vent</a:t>
            </a:r>
          </a:p>
          <a:p>
            <a:r>
              <a:rPr lang="fr-FR" sz="2400" dirty="0"/>
              <a:t>Potentiel de production d’énergie solaire avec 4,8 Kwhm²/jour d’énergie solaire</a:t>
            </a:r>
          </a:p>
          <a:p>
            <a:pPr>
              <a:buFontTx/>
              <a:buChar char="-"/>
            </a:pPr>
            <a:endParaRPr lang="fr-FR" sz="1400" dirty="0"/>
          </a:p>
          <a:p>
            <a:pPr>
              <a:buFontTx/>
              <a:buChar char="-"/>
            </a:pPr>
            <a:endParaRPr lang="fr-FR" sz="1400" dirty="0"/>
          </a:p>
        </p:txBody>
      </p:sp>
      <p:pic>
        <p:nvPicPr>
          <p:cNvPr id="4" name="Picture 3">
            <a:extLst>
              <a:ext uri="{FF2B5EF4-FFF2-40B4-BE49-F238E27FC236}">
                <a16:creationId xmlns:a16="http://schemas.microsoft.com/office/drawing/2014/main" id="{7F2D7D56-6877-4851-87D5-C3BCD0A656B9}"/>
              </a:ext>
            </a:extLst>
          </p:cNvPr>
          <p:cNvPicPr>
            <a:picLocks noChangeAspect="1"/>
          </p:cNvPicPr>
          <p:nvPr/>
        </p:nvPicPr>
        <p:blipFill rotWithShape="1">
          <a:blip r:embed="rId2"/>
          <a:srcRect l="43192"/>
          <a:stretch/>
        </p:blipFill>
        <p:spPr>
          <a:xfrm>
            <a:off x="7006459" y="545229"/>
            <a:ext cx="3957146" cy="2786350"/>
          </a:xfrm>
          <a:prstGeom prst="rect">
            <a:avLst/>
          </a:prstGeom>
        </p:spPr>
      </p:pic>
      <p:pic>
        <p:nvPicPr>
          <p:cNvPr id="6" name="Picture 5">
            <a:extLst>
              <a:ext uri="{FF2B5EF4-FFF2-40B4-BE49-F238E27FC236}">
                <a16:creationId xmlns:a16="http://schemas.microsoft.com/office/drawing/2014/main" id="{10A52CB3-18B5-4E76-A255-CA45BC155A26}"/>
              </a:ext>
            </a:extLst>
          </p:cNvPr>
          <p:cNvPicPr>
            <a:picLocks noChangeAspect="1"/>
          </p:cNvPicPr>
          <p:nvPr/>
        </p:nvPicPr>
        <p:blipFill rotWithShape="1">
          <a:blip r:embed="rId3"/>
          <a:srcRect b="10031"/>
          <a:stretch/>
        </p:blipFill>
        <p:spPr>
          <a:xfrm>
            <a:off x="7006459" y="3608404"/>
            <a:ext cx="3957146" cy="2251513"/>
          </a:xfrm>
          <a:prstGeom prst="rect">
            <a:avLst/>
          </a:prstGeom>
        </p:spPr>
      </p:pic>
    </p:spTree>
    <p:extLst>
      <p:ext uri="{BB962C8B-B14F-4D97-AF65-F5344CB8AC3E}">
        <p14:creationId xmlns:p14="http://schemas.microsoft.com/office/powerpoint/2010/main" val="410783996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54671E8-FD53-4943-AA19-857680B2D459}"/>
              </a:ext>
            </a:extLst>
          </p:cNvPr>
          <p:cNvGraphicFramePr>
            <a:graphicFrameLocks noChangeAspect="1"/>
          </p:cNvGraphicFramePr>
          <p:nvPr>
            <p:custDataLst>
              <p:tags r:id="rId2"/>
            </p:custDataLst>
            <p:extLst>
              <p:ext uri="{D42A27DB-BD31-4B8C-83A1-F6EECF244321}">
                <p14:modId xmlns:p14="http://schemas.microsoft.com/office/powerpoint/2010/main" val="29343877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3" name="think-cell Slide" r:id="rId5" imgW="470" imgH="469" progId="TCLayout.ActiveDocument.1">
                  <p:embed/>
                </p:oleObj>
              </mc:Choice>
              <mc:Fallback>
                <p:oleObj name="think-cell Slide" r:id="rId5" imgW="470" imgH="469" progId="TCLayout.ActiveDocument.1">
                  <p:embed/>
                  <p:pic>
                    <p:nvPicPr>
                      <p:cNvPr id="2" name="Object 1" hidden="1">
                        <a:extLst>
                          <a:ext uri="{FF2B5EF4-FFF2-40B4-BE49-F238E27FC236}">
                            <a16:creationId xmlns:a16="http://schemas.microsoft.com/office/drawing/2014/main" id="{354671E8-FD53-4943-AA19-857680B2D4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31520F8-DC57-4EF1-B20F-312356586A3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4800" b="1" dirty="0">
              <a:solidFill>
                <a:schemeClr val="tx1"/>
              </a:solidFill>
              <a:latin typeface="Century Gothic" panose="020B0502020202020204" pitchFamily="34" charset="0"/>
              <a:ea typeface="+mj-ea"/>
              <a:cs typeface="+mj-cs"/>
              <a:sym typeface="Century Gothic" panose="020B0502020202020204" pitchFamily="34" charset="0"/>
            </a:endParaRPr>
          </a:p>
        </p:txBody>
      </p:sp>
      <p:pic>
        <p:nvPicPr>
          <p:cNvPr id="18" name="Picture Placeholder 17">
            <a:extLst>
              <a:ext uri="{FF2B5EF4-FFF2-40B4-BE49-F238E27FC236}">
                <a16:creationId xmlns:a16="http://schemas.microsoft.com/office/drawing/2014/main" id="{04651C38-FC54-400F-A9F3-B49EC4829A8A}"/>
              </a:ext>
            </a:extLst>
          </p:cNvPr>
          <p:cNvPicPr>
            <a:picLocks noGrp="1" noChangeAspect="1"/>
          </p:cNvPicPr>
          <p:nvPr>
            <p:ph type="pic" sz="quarter" idx="11"/>
          </p:nvPr>
        </p:nvPicPr>
        <p:blipFill>
          <a:blip r:embed="rId7"/>
          <a:stretch>
            <a:fillRect/>
          </a:stretch>
        </p:blipFill>
        <p:spPr>
          <a:xfrm>
            <a:off x="0" y="2241"/>
            <a:ext cx="12192000" cy="6855759"/>
          </a:xfrm>
        </p:spPr>
      </p:pic>
      <p:sp>
        <p:nvSpPr>
          <p:cNvPr id="11" name="Rectangle 10" descr="Title accent block">
            <a:extLst>
              <a:ext uri="{FF2B5EF4-FFF2-40B4-BE49-F238E27FC236}">
                <a16:creationId xmlns:a16="http://schemas.microsoft.com/office/drawing/2014/main" id="{DF754616-DC65-1841-9419-6C0DCBEB6DFB}"/>
              </a:ext>
            </a:extLst>
          </p:cNvPr>
          <p:cNvSpPr/>
          <p:nvPr/>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508000" y="4568892"/>
            <a:ext cx="9666514" cy="1686720"/>
          </a:xfrm>
        </p:spPr>
        <p:txBody>
          <a:bodyPr/>
          <a:lstStyle/>
          <a:p>
            <a:r>
              <a:rPr lang="en-US" dirty="0"/>
              <a:t>Infrastructures </a:t>
            </a:r>
            <a:r>
              <a:rPr lang="en-US" dirty="0" err="1"/>
              <a:t>énergétiques</a:t>
            </a:r>
            <a:endParaRPr lang="en-GB" dirty="0"/>
          </a:p>
        </p:txBody>
      </p:sp>
      <p:sp>
        <p:nvSpPr>
          <p:cNvPr id="9" name="Rectangle 8" descr="Slide number background block">
            <a:extLst>
              <a:ext uri="{FF2B5EF4-FFF2-40B4-BE49-F238E27FC236}">
                <a16:creationId xmlns:a16="http://schemas.microsoft.com/office/drawing/2014/main" id="{AC2B5667-FA20-49C2-A3CD-B275BB41F618}"/>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C1F153D4-F9C1-4295-8CB0-BFC0E94D4C64}"/>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6</a:t>
            </a:fld>
            <a:endParaRPr lang="en-GB" b="1" dirty="0">
              <a:solidFill>
                <a:schemeClr val="bg1"/>
              </a:solidFill>
            </a:endParaRPr>
          </a:p>
        </p:txBody>
      </p:sp>
    </p:spTree>
    <p:extLst>
      <p:ext uri="{BB962C8B-B14F-4D97-AF65-F5344CB8AC3E}">
        <p14:creationId xmlns:p14="http://schemas.microsoft.com/office/powerpoint/2010/main" val="902479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31B2395-D78E-4A35-A8CE-2A7D48DFEE3B}"/>
              </a:ext>
            </a:extLst>
          </p:cNvPr>
          <p:cNvGraphicFramePr>
            <a:graphicFrameLocks noChangeAspect="1"/>
          </p:cNvGraphicFramePr>
          <p:nvPr>
            <p:custDataLst>
              <p:tags r:id="rId2"/>
            </p:custDataLst>
            <p:extLst>
              <p:ext uri="{D42A27DB-BD31-4B8C-83A1-F6EECF244321}">
                <p14:modId xmlns:p14="http://schemas.microsoft.com/office/powerpoint/2010/main" val="427535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7" name="think-cell Slide" r:id="rId5" imgW="470" imgH="469" progId="TCLayout.ActiveDocument.1">
                  <p:embed/>
                </p:oleObj>
              </mc:Choice>
              <mc:Fallback>
                <p:oleObj name="think-cell Slide" r:id="rId5" imgW="470" imgH="469" progId="TCLayout.ActiveDocument.1">
                  <p:embed/>
                  <p:pic>
                    <p:nvPicPr>
                      <p:cNvPr id="5" name="Object 4" hidden="1">
                        <a:extLst>
                          <a:ext uri="{FF2B5EF4-FFF2-40B4-BE49-F238E27FC236}">
                            <a16:creationId xmlns:a16="http://schemas.microsoft.com/office/drawing/2014/main" id="{931B2395-D78E-4A35-A8CE-2A7D48DFEE3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EBA58C5-0405-4C5D-AE9A-D355767D3463}"/>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fr-FR" sz="36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p:txBody>
          <a:bodyPr/>
          <a:lstStyle/>
          <a:p>
            <a:r>
              <a:rPr lang="fr-FR" dirty="0"/>
              <a:t>Infrastructures</a:t>
            </a:r>
          </a:p>
        </p:txBody>
      </p:sp>
      <p:sp>
        <p:nvSpPr>
          <p:cNvPr id="38" name="Text Placeholder 37">
            <a:extLst>
              <a:ext uri="{FF2B5EF4-FFF2-40B4-BE49-F238E27FC236}">
                <a16:creationId xmlns:a16="http://schemas.microsoft.com/office/drawing/2014/main" id="{AC4CB2C1-7DE3-44DC-A4F5-55C9466AE9FE}"/>
              </a:ext>
            </a:extLst>
          </p:cNvPr>
          <p:cNvSpPr>
            <a:spLocks noGrp="1"/>
          </p:cNvSpPr>
          <p:nvPr>
            <p:ph type="body" sz="quarter" idx="14"/>
          </p:nvPr>
        </p:nvSpPr>
        <p:spPr>
          <a:xfrm>
            <a:off x="867535" y="3349633"/>
            <a:ext cx="2820761" cy="334508"/>
          </a:xfrm>
        </p:spPr>
        <p:txBody>
          <a:bodyPr/>
          <a:lstStyle/>
          <a:p>
            <a:pPr algn="l"/>
            <a:r>
              <a:rPr lang="fr-FR" dirty="0"/>
              <a:t>Barrage de </a:t>
            </a:r>
            <a:r>
              <a:rPr lang="fr-FR" dirty="0" err="1"/>
              <a:t>Kaléta</a:t>
            </a:r>
            <a:endParaRPr lang="en-GB" dirty="0"/>
          </a:p>
        </p:txBody>
      </p:sp>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7"/>
          </p:nvPr>
        </p:nvSpPr>
        <p:spPr>
          <a:xfrm>
            <a:off x="446315" y="3784052"/>
            <a:ext cx="3080656" cy="2845989"/>
          </a:xfrm>
        </p:spPr>
        <p:txBody>
          <a:bodyPr/>
          <a:lstStyle/>
          <a:p>
            <a:pPr marL="285750" indent="-285750">
              <a:buFont typeface="Arial" panose="020B0604020202020204" pitchFamily="34" charset="0"/>
              <a:buChar char="•"/>
            </a:pPr>
            <a:r>
              <a:rPr lang="fr-FR" dirty="0">
                <a:latin typeface="Century Gothic" panose="020B0502020202020204" pitchFamily="34" charset="0"/>
              </a:rPr>
              <a:t>Inauguré en septembre 2015</a:t>
            </a:r>
          </a:p>
          <a:p>
            <a:pPr marL="285750" indent="-285750">
              <a:buFont typeface="Arial" panose="020B0604020202020204" pitchFamily="34" charset="0"/>
              <a:buChar char="•"/>
            </a:pPr>
            <a:r>
              <a:rPr lang="fr-FR" dirty="0">
                <a:latin typeface="Century Gothic" panose="020B0502020202020204" pitchFamily="34" charset="0"/>
              </a:rPr>
              <a:t>Capacité de production de 240 MW</a:t>
            </a:r>
          </a:p>
          <a:p>
            <a:pPr marL="285750" indent="-285750">
              <a:buFont typeface="Arial" panose="020B0604020202020204" pitchFamily="34" charset="0"/>
              <a:buChar char="•"/>
            </a:pPr>
            <a:r>
              <a:rPr lang="fr-FR" dirty="0">
                <a:latin typeface="Century Gothic" panose="020B0502020202020204" pitchFamily="34" charset="0"/>
              </a:rPr>
              <a:t>Doublement de la capacité énergétique guinéenne à son lancement (de 212 MW à 450 MW,)</a:t>
            </a:r>
          </a:p>
          <a:p>
            <a:pPr marL="285750" indent="-285750">
              <a:buFont typeface="Arial" panose="020B0604020202020204" pitchFamily="34" charset="0"/>
              <a:buChar char="•"/>
            </a:pPr>
            <a:r>
              <a:rPr lang="fr-FR" dirty="0">
                <a:latin typeface="Century Gothic" panose="020B0502020202020204" pitchFamily="34" charset="0"/>
              </a:rPr>
              <a:t>Le</a:t>
            </a:r>
            <a:r>
              <a:rPr lang="fr-FR" b="1" dirty="0">
                <a:latin typeface="Century Gothic" panose="020B0502020202020204" pitchFamily="34" charset="0"/>
              </a:rPr>
              <a:t> </a:t>
            </a:r>
            <a:r>
              <a:rPr lang="fr-FR" dirty="0">
                <a:latin typeface="Century Gothic" panose="020B0502020202020204" pitchFamily="34" charset="0"/>
              </a:rPr>
              <a:t>réseau interconnecté est passé de 51,82 % en 2014 à 86.46 % en 2018</a:t>
            </a:r>
          </a:p>
          <a:p>
            <a:endParaRPr lang="fr-FR" dirty="0"/>
          </a:p>
          <a:p>
            <a:endParaRPr lang="fr-FR" dirty="0">
              <a:latin typeface="+mj-lt"/>
              <a:cs typeface="Times New Roman" panose="02020603050405020304" pitchFamily="18" charset="0"/>
            </a:endParaRPr>
          </a:p>
        </p:txBody>
      </p:sp>
      <p:sp>
        <p:nvSpPr>
          <p:cNvPr id="39" name="Text Placeholder 38">
            <a:extLst>
              <a:ext uri="{FF2B5EF4-FFF2-40B4-BE49-F238E27FC236}">
                <a16:creationId xmlns:a16="http://schemas.microsoft.com/office/drawing/2014/main" id="{78932DB0-2733-4BAD-BB5D-9536D20E0907}"/>
              </a:ext>
            </a:extLst>
          </p:cNvPr>
          <p:cNvSpPr>
            <a:spLocks noGrp="1"/>
          </p:cNvSpPr>
          <p:nvPr>
            <p:ph type="body" sz="quarter" idx="15"/>
          </p:nvPr>
        </p:nvSpPr>
        <p:spPr>
          <a:xfrm>
            <a:off x="8635456" y="3349633"/>
            <a:ext cx="2820761" cy="334508"/>
          </a:xfrm>
        </p:spPr>
        <p:txBody>
          <a:bodyPr/>
          <a:lstStyle/>
          <a:p>
            <a:r>
              <a:rPr lang="en-US" dirty="0" err="1"/>
              <a:t>Desserte</a:t>
            </a:r>
            <a:r>
              <a:rPr lang="en-US" dirty="0"/>
              <a:t> </a:t>
            </a:r>
            <a:r>
              <a:rPr lang="en-US" dirty="0" err="1"/>
              <a:t>en</a:t>
            </a:r>
            <a:r>
              <a:rPr lang="en-US" dirty="0"/>
              <a:t> </a:t>
            </a:r>
            <a:r>
              <a:rPr lang="en-US" dirty="0" err="1"/>
              <a:t>énergie</a:t>
            </a:r>
            <a:endParaRPr lang="en-GB" dirty="0"/>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8"/>
          </p:nvPr>
        </p:nvSpPr>
        <p:spPr>
          <a:xfrm>
            <a:off x="4386127" y="3869191"/>
            <a:ext cx="3080656" cy="1933200"/>
          </a:xfrm>
        </p:spPr>
        <p:txBody>
          <a:bodyPr/>
          <a:lstStyle/>
          <a:p>
            <a:pPr marL="285750" indent="-285750">
              <a:buFont typeface="Arial" panose="020B0604020202020204" pitchFamily="34" charset="0"/>
              <a:buChar char="•"/>
            </a:pPr>
            <a:r>
              <a:rPr lang="fr-FR" dirty="0" err="1">
                <a:latin typeface="Century Gothic" panose="020B0502020202020204" pitchFamily="34" charset="0"/>
              </a:rPr>
              <a:t>Souapiti</a:t>
            </a:r>
            <a:r>
              <a:rPr lang="fr-FR" dirty="0">
                <a:latin typeface="Century Gothic" panose="020B0502020202020204" pitchFamily="34" charset="0"/>
              </a:rPr>
              <a:t> est le troisième barrage construction sur le fleuve Konkouré</a:t>
            </a:r>
          </a:p>
          <a:p>
            <a:pPr marL="285750" indent="-285750">
              <a:buFont typeface="Arial" panose="020B0604020202020204" pitchFamily="34" charset="0"/>
              <a:buChar char="•"/>
            </a:pPr>
            <a:r>
              <a:rPr lang="fr-FR" dirty="0">
                <a:latin typeface="Century Gothic" panose="020B0502020202020204" pitchFamily="34" charset="0"/>
              </a:rPr>
              <a:t>Capacité de production de 450 MW</a:t>
            </a:r>
          </a:p>
          <a:p>
            <a:pPr marL="285750" indent="-285750">
              <a:buFont typeface="Arial" panose="020B0604020202020204" pitchFamily="34" charset="0"/>
              <a:buChar char="•"/>
            </a:pPr>
            <a:r>
              <a:rPr lang="fr-FR" dirty="0">
                <a:latin typeface="Century Gothic" panose="020B0502020202020204" pitchFamily="34" charset="0"/>
              </a:rPr>
              <a:t>Offre une retenue d’eau pour les barrages déjà en production grâce à une rétention d’eau de 6 milliards 375 millions de mètres cubes</a:t>
            </a:r>
          </a:p>
          <a:p>
            <a:endParaRPr lang="en-US" dirty="0"/>
          </a:p>
        </p:txBody>
      </p:sp>
      <p:sp>
        <p:nvSpPr>
          <p:cNvPr id="40" name="Text Placeholder 39">
            <a:extLst>
              <a:ext uri="{FF2B5EF4-FFF2-40B4-BE49-F238E27FC236}">
                <a16:creationId xmlns:a16="http://schemas.microsoft.com/office/drawing/2014/main" id="{8849DCBF-FE6C-4038-BE61-0BE3E249C355}"/>
              </a:ext>
            </a:extLst>
          </p:cNvPr>
          <p:cNvSpPr>
            <a:spLocks noGrp="1"/>
          </p:cNvSpPr>
          <p:nvPr>
            <p:ph type="body" sz="quarter" idx="16"/>
          </p:nvPr>
        </p:nvSpPr>
        <p:spPr>
          <a:xfrm>
            <a:off x="4504576" y="3287321"/>
            <a:ext cx="2921361" cy="334508"/>
          </a:xfrm>
        </p:spPr>
        <p:txBody>
          <a:bodyPr/>
          <a:lstStyle/>
          <a:p>
            <a:r>
              <a:rPr lang="fr-FR" dirty="0">
                <a:solidFill>
                  <a:schemeClr val="accent5">
                    <a:lumMod val="50000"/>
                  </a:schemeClr>
                </a:solidFill>
              </a:rPr>
              <a:t>Barrage de </a:t>
            </a:r>
            <a:r>
              <a:rPr lang="fr-FR" dirty="0" err="1">
                <a:solidFill>
                  <a:schemeClr val="accent5">
                    <a:lumMod val="50000"/>
                  </a:schemeClr>
                </a:solidFill>
              </a:rPr>
              <a:t>Souapiti</a:t>
            </a:r>
            <a:endParaRPr lang="en-GB" dirty="0">
              <a:solidFill>
                <a:schemeClr val="accent5">
                  <a:lumMod val="50000"/>
                </a:schemeClr>
              </a:solidFill>
            </a:endParaRPr>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9"/>
          </p:nvPr>
        </p:nvSpPr>
        <p:spPr>
          <a:xfrm>
            <a:off x="8506362" y="3813358"/>
            <a:ext cx="3080656" cy="1608564"/>
          </a:xfrm>
        </p:spPr>
        <p:txBody>
          <a:bodyPr/>
          <a:lstStyle/>
          <a:p>
            <a:pPr marL="285750" indent="-285750">
              <a:buFont typeface="Arial" panose="020B0604020202020204" pitchFamily="34" charset="0"/>
              <a:buChar char="•"/>
            </a:pPr>
            <a:r>
              <a:rPr lang="fr-FR" dirty="0">
                <a:latin typeface="Century Gothic" panose="020B0502020202020204" pitchFamily="34" charset="0"/>
              </a:rPr>
              <a:t>Construction de 8,2 km de lignes à moyenne tension (MT) </a:t>
            </a:r>
          </a:p>
          <a:p>
            <a:pPr marL="285750" indent="-285750">
              <a:buFont typeface="Arial" panose="020B0604020202020204" pitchFamily="34" charset="0"/>
              <a:buChar char="•"/>
            </a:pPr>
            <a:r>
              <a:rPr lang="fr-FR" dirty="0">
                <a:latin typeface="Century Gothic" panose="020B0502020202020204" pitchFamily="34" charset="0"/>
              </a:rPr>
              <a:t>Construction de 23,6 km de lignes à basse tension (BT) </a:t>
            </a:r>
          </a:p>
          <a:p>
            <a:pPr marL="285750" indent="-285750">
              <a:buFont typeface="Arial" panose="020B0604020202020204" pitchFamily="34" charset="0"/>
              <a:buChar char="•"/>
            </a:pPr>
            <a:r>
              <a:rPr lang="fr-FR" dirty="0">
                <a:latin typeface="Century Gothic" panose="020B0502020202020204" pitchFamily="34" charset="0"/>
              </a:rPr>
              <a:t>Installation de 39 postes de transformation</a:t>
            </a:r>
          </a:p>
          <a:p>
            <a:pPr marL="285750" indent="-285750">
              <a:buFont typeface="Arial" panose="020B0604020202020204" pitchFamily="34" charset="0"/>
              <a:buChar char="•"/>
            </a:pPr>
            <a:r>
              <a:rPr lang="fr-FR" dirty="0">
                <a:latin typeface="Century Gothic" panose="020B0502020202020204" pitchFamily="34" charset="0"/>
              </a:rPr>
              <a:t>26 préfectures et 36 localités ont été électrifiées de 2010 à 2018</a:t>
            </a:r>
            <a:endParaRPr lang="fr-FR" sz="1200" dirty="0">
              <a:latin typeface="Century Gothic" panose="020B0502020202020204" pitchFamily="34" charset="0"/>
            </a:endParaRPr>
          </a:p>
          <a:p>
            <a:pPr marL="285750" indent="-285750">
              <a:buFont typeface="Wingdings" panose="05000000000000000000" pitchFamily="2" charset="2"/>
              <a:buChar char="§"/>
            </a:pPr>
            <a:endParaRPr lang="fr-FR" sz="1200" dirty="0">
              <a:latin typeface="Century Gothic" panose="020B0502020202020204" pitchFamily="34" charset="0"/>
            </a:endParaRPr>
          </a:p>
          <a:p>
            <a:pPr algn="just"/>
            <a:endParaRPr lang="fr-FR" dirty="0"/>
          </a:p>
        </p:txBody>
      </p:sp>
      <p:sp>
        <p:nvSpPr>
          <p:cNvPr id="20" name="Text Placeholder 42">
            <a:extLst>
              <a:ext uri="{FF2B5EF4-FFF2-40B4-BE49-F238E27FC236}">
                <a16:creationId xmlns:a16="http://schemas.microsoft.com/office/drawing/2014/main" id="{C0DAAFE9-A800-45AE-A564-B17D39D93460}"/>
              </a:ext>
            </a:extLst>
          </p:cNvPr>
          <p:cNvSpPr txBox="1">
            <a:spLocks/>
          </p:cNvSpPr>
          <p:nvPr/>
        </p:nvSpPr>
        <p:spPr>
          <a:xfrm>
            <a:off x="3212646" y="3894024"/>
            <a:ext cx="2820761" cy="262604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1400" b="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endParaRPr lang="fr-FR" dirty="0"/>
          </a:p>
        </p:txBody>
      </p:sp>
      <p:pic>
        <p:nvPicPr>
          <p:cNvPr id="15" name="Espace réservé du contenu 8">
            <a:extLst>
              <a:ext uri="{FF2B5EF4-FFF2-40B4-BE49-F238E27FC236}">
                <a16:creationId xmlns:a16="http://schemas.microsoft.com/office/drawing/2014/main" id="{2FCCF6CA-42E3-4B6D-B9BA-D85FD351AF82}"/>
              </a:ext>
            </a:extLst>
          </p:cNvPr>
          <p:cNvPicPr>
            <a:picLocks noChangeAspect="1"/>
          </p:cNvPicPr>
          <p:nvPr/>
        </p:nvPicPr>
        <p:blipFill rotWithShape="1">
          <a:blip r:embed="rId7">
            <a:extLst>
              <a:ext uri="{28A0092B-C50C-407E-A947-70E740481C1C}">
                <a14:useLocalDpi xmlns:a14="http://schemas.microsoft.com/office/drawing/2010/main" val="0"/>
              </a:ext>
            </a:extLst>
          </a:blip>
          <a:srcRect l="19954" b="11911"/>
          <a:stretch/>
        </p:blipFill>
        <p:spPr>
          <a:xfrm>
            <a:off x="446314" y="1149372"/>
            <a:ext cx="3080657" cy="2144008"/>
          </a:xfrm>
          <a:prstGeom prst="rect">
            <a:avLst/>
          </a:prstGeom>
        </p:spPr>
      </p:pic>
      <p:pic>
        <p:nvPicPr>
          <p:cNvPr id="16" name="Image 10">
            <a:extLst>
              <a:ext uri="{FF2B5EF4-FFF2-40B4-BE49-F238E27FC236}">
                <a16:creationId xmlns:a16="http://schemas.microsoft.com/office/drawing/2014/main" id="{A4E5A1A4-8045-4D10-B911-ABF172A978BA}"/>
              </a:ext>
            </a:extLst>
          </p:cNvPr>
          <p:cNvPicPr>
            <a:picLocks noChangeAspect="1"/>
          </p:cNvPicPr>
          <p:nvPr/>
        </p:nvPicPr>
        <p:blipFill rotWithShape="1">
          <a:blip r:embed="rId8">
            <a:extLst>
              <a:ext uri="{28A0092B-C50C-407E-A947-70E740481C1C}">
                <a14:useLocalDpi xmlns:a14="http://schemas.microsoft.com/office/drawing/2010/main" val="0"/>
              </a:ext>
            </a:extLst>
          </a:blip>
          <a:srcRect l="20680" t="27051"/>
          <a:stretch/>
        </p:blipFill>
        <p:spPr>
          <a:xfrm>
            <a:off x="4356803" y="1055609"/>
            <a:ext cx="3216908" cy="2218921"/>
          </a:xfrm>
          <a:prstGeom prst="rect">
            <a:avLst/>
          </a:prstGeom>
        </p:spPr>
      </p:pic>
      <p:pic>
        <p:nvPicPr>
          <p:cNvPr id="17" name="Image 15">
            <a:extLst>
              <a:ext uri="{FF2B5EF4-FFF2-40B4-BE49-F238E27FC236}">
                <a16:creationId xmlns:a16="http://schemas.microsoft.com/office/drawing/2014/main" id="{1F6E89F5-4708-4A54-B5CB-86422C5E35DA}"/>
              </a:ext>
            </a:extLst>
          </p:cNvPr>
          <p:cNvPicPr>
            <a:picLocks noChangeAspect="1"/>
          </p:cNvPicPr>
          <p:nvPr/>
        </p:nvPicPr>
        <p:blipFill rotWithShape="1">
          <a:blip r:embed="rId9">
            <a:extLst>
              <a:ext uri="{28A0092B-C50C-407E-A947-70E740481C1C}">
                <a14:useLocalDpi xmlns:a14="http://schemas.microsoft.com/office/drawing/2010/main" val="0"/>
              </a:ext>
            </a:extLst>
          </a:blip>
          <a:srcRect l="40280" b="7162"/>
          <a:stretch/>
        </p:blipFill>
        <p:spPr>
          <a:xfrm>
            <a:off x="8701332" y="1197218"/>
            <a:ext cx="2689008" cy="2090103"/>
          </a:xfrm>
          <a:prstGeom prst="rect">
            <a:avLst/>
          </a:prstGeom>
        </p:spPr>
      </p:pic>
    </p:spTree>
    <p:extLst>
      <p:ext uri="{BB962C8B-B14F-4D97-AF65-F5344CB8AC3E}">
        <p14:creationId xmlns:p14="http://schemas.microsoft.com/office/powerpoint/2010/main" val="247517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6E1150F5-2541-4517-9FF2-23B0FB84D4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86192" cy="6858000"/>
          </a:xfrm>
        </p:spPr>
      </p:pic>
    </p:spTree>
    <p:extLst>
      <p:ext uri="{BB962C8B-B14F-4D97-AF65-F5344CB8AC3E}">
        <p14:creationId xmlns:p14="http://schemas.microsoft.com/office/powerpoint/2010/main" val="283292333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6C5B03-DDCB-4183-96CF-F94534824560}"/>
              </a:ext>
            </a:extLst>
          </p:cNvPr>
          <p:cNvGraphicFramePr>
            <a:graphicFrameLocks noChangeAspect="1"/>
          </p:cNvGraphicFramePr>
          <p:nvPr>
            <p:custDataLst>
              <p:tags r:id="rId2"/>
            </p:custDataLst>
            <p:extLst>
              <p:ext uri="{D42A27DB-BD31-4B8C-83A1-F6EECF244321}">
                <p14:modId xmlns:p14="http://schemas.microsoft.com/office/powerpoint/2010/main" val="33086300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9" name="think-cell Slide" r:id="rId5" imgW="470" imgH="469" progId="TCLayout.ActiveDocument.1">
                  <p:embed/>
                </p:oleObj>
              </mc:Choice>
              <mc:Fallback>
                <p:oleObj name="think-cell Slide" r:id="rId5" imgW="470" imgH="469"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D1F419-05D4-4279-939D-9DCE68737F47}"/>
              </a:ext>
            </a:extLst>
          </p:cNvPr>
          <p:cNvSpPr/>
          <p:nvPr>
            <p:custDataLst>
              <p:tags r:id="rId3"/>
            </p:custDataLst>
          </p:nvPr>
        </p:nvSpPr>
        <p:spPr>
          <a:xfrm>
            <a:off x="0" y="0"/>
            <a:ext cx="158750" cy="15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fr-FR" sz="3600" b="1" dirty="0">
              <a:solidFill>
                <a:schemeClr val="tx1"/>
              </a:solidFill>
              <a:latin typeface="Century Gothic" panose="020B0502020202020204" pitchFamily="34" charset="0"/>
              <a:ea typeface="+mj-ea"/>
              <a:cs typeface="+mj-cs"/>
              <a:sym typeface="Century Gothic" panose="020B0502020202020204" pitchFamily="34" charset="0"/>
            </a:endParaRPr>
          </a:p>
        </p:txBody>
      </p:sp>
      <p:sp>
        <p:nvSpPr>
          <p:cNvPr id="3" name="Espace réservé du contenu 2">
            <a:extLst>
              <a:ext uri="{FF2B5EF4-FFF2-40B4-BE49-F238E27FC236}">
                <a16:creationId xmlns:a16="http://schemas.microsoft.com/office/drawing/2014/main" id="{762EB65C-67DC-4705-84B0-E0A2474F967C}"/>
              </a:ext>
            </a:extLst>
          </p:cNvPr>
          <p:cNvSpPr>
            <a:spLocks noGrp="1"/>
          </p:cNvSpPr>
          <p:nvPr>
            <p:ph idx="1"/>
          </p:nvPr>
        </p:nvSpPr>
        <p:spPr>
          <a:xfrm>
            <a:off x="379341" y="1253331"/>
            <a:ext cx="11115261" cy="4351338"/>
          </a:xfrm>
        </p:spPr>
        <p:txBody>
          <a:bodyPr/>
          <a:lstStyle/>
          <a:p>
            <a:r>
              <a:rPr lang="fr-FR" sz="1800" dirty="0">
                <a:latin typeface="Century Gothic" panose="020B0502020202020204" pitchFamily="34" charset="0"/>
              </a:rPr>
              <a:t>Réhabilitation de 1 230 km de réseaux</a:t>
            </a:r>
          </a:p>
          <a:p>
            <a:r>
              <a:rPr lang="fr-FR" sz="1800" dirty="0">
                <a:latin typeface="Century Gothic" panose="020B0502020202020204" pitchFamily="34" charset="0"/>
              </a:rPr>
              <a:t>Réduction du nombre de pannes de plus de 40 par mois en 2015 à moins de 1 à la fin de 2016</a:t>
            </a:r>
          </a:p>
          <a:p>
            <a:r>
              <a:rPr lang="fr-FR" sz="1800" dirty="0">
                <a:latin typeface="Century Gothic" panose="020B0502020202020204" pitchFamily="34" charset="0"/>
              </a:rPr>
              <a:t>Réduction de 80 % des heures de délestage</a:t>
            </a:r>
          </a:p>
          <a:p>
            <a:pPr marL="0" indent="0">
              <a:buNone/>
            </a:pPr>
            <a:r>
              <a:rPr lang="fr-FR" sz="1800" dirty="0">
                <a:latin typeface="Century Gothic" panose="020B0502020202020204" pitchFamily="34" charset="0"/>
              </a:rPr>
              <a:t> </a:t>
            </a:r>
            <a:r>
              <a:rPr lang="fr-FR" sz="2400" dirty="0">
                <a:latin typeface="Century Gothic" panose="020B0502020202020204" pitchFamily="34" charset="0"/>
              </a:rPr>
              <a:t> </a:t>
            </a:r>
            <a:r>
              <a:rPr lang="fr-FR" sz="3200" dirty="0">
                <a:latin typeface="Century Gothic" panose="020B0502020202020204" pitchFamily="34" charset="0"/>
              </a:rPr>
              <a:t> </a:t>
            </a:r>
            <a:endParaRPr lang="fr-FR" dirty="0">
              <a:latin typeface="Century Gothic" panose="020B0502020202020204" pitchFamily="34" charset="0"/>
            </a:endParaRPr>
          </a:p>
        </p:txBody>
      </p:sp>
      <p:pic>
        <p:nvPicPr>
          <p:cNvPr id="9" name="Image 8">
            <a:extLst>
              <a:ext uri="{FF2B5EF4-FFF2-40B4-BE49-F238E27FC236}">
                <a16:creationId xmlns:a16="http://schemas.microsoft.com/office/drawing/2014/main" id="{AB3A2CE3-788E-4236-BB5D-002343C990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0820" y="2843911"/>
            <a:ext cx="7805174" cy="4014089"/>
          </a:xfrm>
          <a:prstGeom prst="rect">
            <a:avLst/>
          </a:prstGeom>
        </p:spPr>
      </p:pic>
      <p:sp>
        <p:nvSpPr>
          <p:cNvPr id="6" name="Title 9">
            <a:extLst>
              <a:ext uri="{FF2B5EF4-FFF2-40B4-BE49-F238E27FC236}">
                <a16:creationId xmlns:a16="http://schemas.microsoft.com/office/drawing/2014/main" id="{75709170-083D-40FC-846F-E474D62F925C}"/>
              </a:ext>
            </a:extLst>
          </p:cNvPr>
          <p:cNvSpPr>
            <a:spLocks noGrp="1"/>
          </p:cNvSpPr>
          <p:nvPr>
            <p:ph type="title"/>
          </p:nvPr>
        </p:nvSpPr>
        <p:spPr>
          <a:xfrm>
            <a:off x="446314" y="500215"/>
            <a:ext cx="11174186" cy="590931"/>
          </a:xfrm>
        </p:spPr>
        <p:txBody>
          <a:bodyPr/>
          <a:lstStyle/>
          <a:p>
            <a:r>
              <a:rPr lang="fr-FR" dirty="0"/>
              <a:t>Une desserte améliorée</a:t>
            </a:r>
          </a:p>
        </p:txBody>
      </p:sp>
    </p:spTree>
    <p:extLst>
      <p:ext uri="{BB962C8B-B14F-4D97-AF65-F5344CB8AC3E}">
        <p14:creationId xmlns:p14="http://schemas.microsoft.com/office/powerpoint/2010/main" val="3647103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plelt6QSpeyjqL.UX06x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jLP9.XVtTAW34O.BD305V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jLP9.XVtTAW34O.BD305V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2nzLIQ1rS2.OepH8R3eRWw"/>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FIx.hdKTnm7m1X74ZDIw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ifphWtAWQmua6rmAkUm5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z8XXaoJSea6d2a2UbUwO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UHCTD4L.SFiG9qfRJrZ5z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5R20TN3yQYaeYyJKPfU9wg"/>
</p:tagLst>
</file>

<file path=ppt/theme/theme1.xml><?xml version="1.0" encoding="utf-8"?>
<a:theme xmlns:a="http://schemas.openxmlformats.org/drawingml/2006/main" name="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3BE856-B6C2-4675-AE16-47A27D415D46}">
  <ds:schemaRefs>
    <ds:schemaRef ds:uri="http://schemas.microsoft.com/sharepoint/v3/contenttype/forms"/>
  </ds:schemaRefs>
</ds:datastoreItem>
</file>

<file path=customXml/itemProps2.xml><?xml version="1.0" encoding="utf-8"?>
<ds:datastoreItem xmlns:ds="http://schemas.openxmlformats.org/officeDocument/2006/customXml" ds:itemID="{450439D9-8631-4FC1-BCE0-1BDB23425EE1}">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fb0879af-3eba-417a-a55a-ffe6dcd6ca77"/>
    <ds:schemaRef ds:uri="http://purl.org/dc/elements/1.1/"/>
    <ds:schemaRef ds:uri="http://schemas.microsoft.com/office/2006/metadata/properties"/>
    <ds:schemaRef ds:uri="http://schemas.microsoft.com/sharepoint/v3"/>
    <ds:schemaRef ds:uri="http://purl.org/dc/terms/"/>
    <ds:schemaRef ds:uri="6dc4bcd6-49db-4c07-9060-8acfc67cef9f"/>
    <ds:schemaRef ds:uri="http://www.w3.org/XML/1998/namespace"/>
  </ds:schemaRefs>
</ds:datastoreItem>
</file>

<file path=customXml/itemProps3.xml><?xml version="1.0" encoding="utf-8"?>
<ds:datastoreItem xmlns:ds="http://schemas.openxmlformats.org/officeDocument/2006/customXml" ds:itemID="{67D8A4B1-1036-4F2B-9C1A-A86F68D314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543</Words>
  <Application>Microsoft Office PowerPoint</Application>
  <PresentationFormat>Widescreen</PresentationFormat>
  <Paragraphs>86</Paragraphs>
  <Slides>13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9" baseType="lpstr">
      <vt:lpstr>Arial</vt:lpstr>
      <vt:lpstr>Calibri</vt:lpstr>
      <vt:lpstr>Century Gothic</vt:lpstr>
      <vt:lpstr>Wingdings</vt:lpstr>
      <vt:lpstr>Office Theme</vt:lpstr>
      <vt:lpstr>think-cell Slide</vt:lpstr>
      <vt:lpstr>Investir dans l’énergie </vt:lpstr>
      <vt:lpstr>Plan</vt:lpstr>
      <vt:lpstr>Présentation générale</vt:lpstr>
      <vt:lpstr>Présentation générale</vt:lpstr>
      <vt:lpstr>Présentation générale </vt:lpstr>
      <vt:lpstr>Infrastructures énergétiques</vt:lpstr>
      <vt:lpstr>Infrastructures</vt:lpstr>
      <vt:lpstr>PowerPoint Presentation</vt:lpstr>
      <vt:lpstr>Une desserte améliorée</vt:lpstr>
      <vt:lpstr>Accélération de l’électrification et l’interconnexion</vt:lpstr>
      <vt:lpstr>Opportunités d’investissement</vt:lpstr>
      <vt:lpstr>Opportunités d’investissement</vt:lpstr>
      <vt:lpstr>Merci de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2019-02-23T12:49:18Z</dcterms:created>
  <dcterms:modified xsi:type="dcterms:W3CDTF">2019-05-27T10:23:36Z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