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96" r:id="rId6"/>
    <p:sldId id="297" r:id="rId7"/>
    <p:sldId id="258" r:id="rId8"/>
    <p:sldId id="257" r:id="rId9"/>
    <p:sldId id="304" r:id="rId10"/>
    <p:sldId id="298" r:id="rId11"/>
    <p:sldId id="299" r:id="rId12"/>
    <p:sldId id="305" r:id="rId13"/>
    <p:sldId id="303" r:id="rId14"/>
    <p:sldId id="302" r:id="rId15"/>
    <p:sldId id="269" r:id="rId16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E52"/>
    <a:srgbClr val="067F9C"/>
    <a:srgbClr val="01C6FD"/>
    <a:srgbClr val="79AE02"/>
    <a:srgbClr val="0C596D"/>
    <a:srgbClr val="03556D"/>
    <a:srgbClr val="145C72"/>
    <a:srgbClr val="0000A4"/>
    <a:srgbClr val="1ABEEB"/>
    <a:srgbClr val="1DA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1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21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5/22/2019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tx1"/>
                </a:solidFill>
              </a:rPr>
              <a:pPr/>
              <a:t>‹#›</a:t>
            </a:fld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tags" Target="../tags/tag3.xml"/><Relationship Id="rId7" Type="http://schemas.openxmlformats.org/officeDocument/2006/relationships/image" Target="../media/image2.jp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10" Type="http://schemas.microsoft.com/office/2007/relationships/hdphoto" Target="../media/hdphoto1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18.JPG"/><Relationship Id="rId2" Type="http://schemas.openxmlformats.org/officeDocument/2006/relationships/tags" Target="../tags/tag2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1.emf"/><Relationship Id="rId2" Type="http://schemas.openxmlformats.org/officeDocument/2006/relationships/tags" Target="../tags/tag2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tags" Target="../tags/tag26.xml"/><Relationship Id="rId7" Type="http://schemas.openxmlformats.org/officeDocument/2006/relationships/image" Target="../media/image19.jpg"/><Relationship Id="rId2" Type="http://schemas.openxmlformats.org/officeDocument/2006/relationships/tags" Target="../tags/tag2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11" Type="http://schemas.microsoft.com/office/2007/relationships/hdphoto" Target="../media/hdphoto1.wdp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0.xml"/><Relationship Id="rId9" Type="http://schemas.openxmlformats.org/officeDocument/2006/relationships/hyperlink" Target="http://www.invest.gov.g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5.jp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tags" Target="../tags/tag9.xml"/><Relationship Id="rId7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1.xml"/><Relationship Id="rId7" Type="http://schemas.openxmlformats.org/officeDocument/2006/relationships/image" Target="../media/image7.JPG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tags" Target="../tags/tag13.xml"/><Relationship Id="rId7" Type="http://schemas.openxmlformats.org/officeDocument/2006/relationships/image" Target="../media/image9.jpg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11.jpg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7.xml"/><Relationship Id="rId7" Type="http://schemas.openxmlformats.org/officeDocument/2006/relationships/image" Target="../media/image12.jpeg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5.jpe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tags" Target="../tags/tag19.xml"/><Relationship Id="rId7" Type="http://schemas.openxmlformats.org/officeDocument/2006/relationships/image" Target="../media/image16.jpg"/><Relationship Id="rId2" Type="http://schemas.openxmlformats.org/officeDocument/2006/relationships/tags" Target="../tags/tag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09DF5CB-4789-4060-B39A-E493FC104BA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179978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D911C47-4EAE-4ABC-9EF0-1AE40F7F4C5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44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71" y="4901450"/>
            <a:ext cx="10607040" cy="701731"/>
          </a:xfrm>
        </p:spPr>
        <p:txBody>
          <a:bodyPr/>
          <a:lstStyle/>
          <a:p>
            <a:r>
              <a:rPr lang="fr-FR" dirty="0"/>
              <a:t>Investir dans l’élevage et la pêche </a:t>
            </a:r>
            <a:endParaRPr lang="en-GB" dirty="0"/>
          </a:p>
        </p:txBody>
      </p:sp>
      <p:sp>
        <p:nvSpPr>
          <p:cNvPr id="52" name="Subtitle 51">
            <a:extLst>
              <a:ext uri="{FF2B5EF4-FFF2-40B4-BE49-F238E27FC236}">
                <a16:creationId xmlns:a16="http://schemas.microsoft.com/office/drawing/2014/main" id="{46FF1827-B46B-4BC4-8665-8914CF45D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71" y="5603181"/>
            <a:ext cx="9747842" cy="3693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dirty="0"/>
              <a:t>Le développement rural au cœur de l’autosuffisance alimentaire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37446A3-465D-4DAA-B250-88D029F44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5959C651-6B4B-4483-812B-51D8017D4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9264" y="24105"/>
            <a:ext cx="10412736" cy="4674929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11" name="Picture Placeholder 8">
            <a:extLst>
              <a:ext uri="{FF2B5EF4-FFF2-40B4-BE49-F238E27FC236}">
                <a16:creationId xmlns:a16="http://schemas.microsoft.com/office/drawing/2014/main" id="{66EF098C-6C20-4E9F-9F69-3B11972AC9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" y="0"/>
            <a:ext cx="6608112" cy="4674928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ABAE5B-19E4-4A0C-9817-004C896BDF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66" b="90354" l="9851" r="89851">
                        <a14:foregroundMark x1="40000" y1="51768" x2="40000" y2="51768"/>
                        <a14:foregroundMark x1="40000" y1="51768" x2="40000" y2="51768"/>
                        <a14:foregroundMark x1="39403" y1="42765" x2="39403" y2="42765"/>
                        <a14:foregroundMark x1="45373" y1="38585" x2="45373" y2="38585"/>
                        <a14:foregroundMark x1="45970" y1="32476" x2="45970" y2="32476"/>
                        <a14:foregroundMark x1="40597" y1="24116" x2="40597" y2="24116"/>
                        <a14:foregroundMark x1="54030" y1="22830" x2="54030" y2="22830"/>
                        <a14:foregroundMark x1="63284" y1="32476" x2="63284" y2="32476"/>
                        <a14:foregroundMark x1="57313" y1="41158" x2="57313" y2="41158"/>
                        <a14:foregroundMark x1="50746" y1="38907" x2="50746" y2="38907"/>
                        <a14:foregroundMark x1="60299" y1="40193" x2="60299" y2="40193"/>
                        <a14:foregroundMark x1="59403" y1="52412" x2="59403" y2="52412"/>
                        <a14:foregroundMark x1="49552" y1="90354" x2="49552" y2="90354"/>
                        <a14:foregroundMark x1="46269" y1="67846" x2="46269" y2="67846"/>
                        <a14:foregroundMark x1="41493" y1="39871" x2="41493" y2="39871"/>
                        <a14:foregroundMark x1="34627" y1="27331" x2="34627" y2="27331"/>
                        <a14:foregroundMark x1="50448" y1="14791" x2="50448" y2="14791"/>
                        <a14:foregroundMark x1="42985" y1="31190" x2="42985" y2="31190"/>
                        <a14:foregroundMark x1="43582" y1="51768" x2="43582" y2="51768"/>
                        <a14:foregroundMark x1="47164" y1="13505" x2="47164" y2="13505"/>
                        <a14:foregroundMark x1="43582" y1="13183" x2="43582" y2="13183"/>
                        <a14:foregroundMark x1="44776" y1="8682" x2="44776" y2="8682"/>
                        <a14:foregroundMark x1="40896" y1="7395" x2="40896" y2="7395"/>
                        <a14:foregroundMark x1="37910" y1="6431" x2="37910" y2="6431"/>
                        <a14:foregroundMark x1="37910" y1="6431" x2="37910" y2="6431"/>
                        <a14:foregroundMark x1="37910" y1="6431" x2="37910" y2="6431"/>
                        <a14:foregroundMark x1="57612" y1="8039" x2="57612" y2="8039"/>
                        <a14:foregroundMark x1="57015" y1="8039" x2="57015" y2="8039"/>
                        <a14:foregroundMark x1="54627" y1="9968" x2="54627" y2="9968"/>
                        <a14:foregroundMark x1="42090" y1="44051" x2="42090" y2="44051"/>
                        <a14:foregroundMark x1="62687" y1="5466" x2="62687" y2="5466"/>
                        <a14:foregroundMark x1="64776" y1="5788" x2="64776" y2="5788"/>
                        <a14:foregroundMark x1="66866" y1="5466" x2="66866" y2="5466"/>
                        <a14:foregroundMark x1="34627" y1="5466" x2="34627" y2="5466"/>
                        <a14:foregroundMark x1="35821" y1="6431" x2="35821" y2="6431"/>
                        <a14:foregroundMark x1="17910" y1="50804" x2="17910" y2="50804"/>
                        <a14:foregroundMark x1="39403" y1="55305" x2="39403" y2="553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9123" y="0"/>
            <a:ext cx="2325576" cy="21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54671E8-FD53-4943-AA19-857680B2D45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10827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9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54671E8-FD53-4943-AA19-857680B2D4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31520F8-DC57-4EF1-B20F-312356586A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4651C38-FC54-400F-A9F3-B49EC4829A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282905" cy="7115376"/>
          </a:xfrm>
        </p:spPr>
      </p:pic>
      <p:sp>
        <p:nvSpPr>
          <p:cNvPr id="11" name="Rectangle 10" descr="Title accent block">
            <a:extLst>
              <a:ext uri="{FF2B5EF4-FFF2-40B4-BE49-F238E27FC236}">
                <a16:creationId xmlns:a16="http://schemas.microsoft.com/office/drawing/2014/main" id="{DF754616-DC65-1841-9419-6C0DCBEB6DFB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568892"/>
            <a:ext cx="9666514" cy="1686720"/>
          </a:xfrm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Opportunités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d’investissement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8" descr="Slide number background block">
            <a:extLst>
              <a:ext uri="{FF2B5EF4-FFF2-40B4-BE49-F238E27FC236}">
                <a16:creationId xmlns:a16="http://schemas.microsoft.com/office/drawing/2014/main" id="{AC2B5667-FA20-49C2-A3CD-B275BB41F618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10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34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1AFCBA1-EA94-4136-B09C-70BE8F21636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3" name="think-cell Slide" r:id="rId6" imgW="470" imgH="469" progId="TCLayout.ActiveDocument.1">
                  <p:embed/>
                </p:oleObj>
              </mc:Choice>
              <mc:Fallback>
                <p:oleObj name="think-cell Slide" r:id="rId6" imgW="470" imgH="46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1AFCBA1-EA94-4136-B09C-70BE8F2163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A55A0623-F755-424D-B170-1C6ED036136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42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96BCC-1C67-4315-B9DB-EB421988C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Opportunités</a:t>
            </a:r>
            <a:r>
              <a:rPr lang="en-US" b="1" dirty="0"/>
              <a:t> </a:t>
            </a:r>
            <a:r>
              <a:rPr lang="en-US" b="1" dirty="0" err="1"/>
              <a:t>d’investissement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95CD7-CCE7-42B7-90E3-4D0C47EB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" name="Tableau 11">
            <a:extLst>
              <a:ext uri="{FF2B5EF4-FFF2-40B4-BE49-F238E27FC236}">
                <a16:creationId xmlns:a16="http://schemas.microsoft.com/office/drawing/2014/main" id="{853B7EAE-4F42-493E-B884-D2B70BEC49C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123874950"/>
              </p:ext>
            </p:extLst>
          </p:nvPr>
        </p:nvGraphicFramePr>
        <p:xfrm>
          <a:off x="790490" y="1564490"/>
          <a:ext cx="9706428" cy="1893569"/>
        </p:xfrm>
        <a:graphic>
          <a:graphicData uri="http://schemas.openxmlformats.org/drawingml/2006/table">
            <a:tbl>
              <a:tblPr/>
              <a:tblGrid>
                <a:gridCol w="811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5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9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latin typeface="+mj-lt"/>
                          <a:ea typeface="Calibri"/>
                          <a:cs typeface="Times New Roman"/>
                        </a:rPr>
                        <a:t>N°</a:t>
                      </a:r>
                      <a:endParaRPr lang="fr-FR" sz="18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latin typeface="+mj-lt"/>
                          <a:ea typeface="Calibri"/>
                          <a:cs typeface="Times New Roman"/>
                        </a:rPr>
                        <a:t>PROJET</a:t>
                      </a:r>
                      <a:endParaRPr lang="fr-FR" sz="18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latin typeface="+mj-lt"/>
                          <a:ea typeface="Calibri"/>
                          <a:cs typeface="Times New Roman"/>
                        </a:rPr>
                        <a:t>COÛT</a:t>
                      </a:r>
                      <a:endParaRPr lang="fr-FR" sz="18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Développement de la production intensive de viande et de produits laitiers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millions USD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Création d’un complexe de production avicole et d’œufs en Haute Guinée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12,7 </a:t>
                      </a: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millions USD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99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493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F37B0E1-EAF9-42B9-AB0B-2AB530D2826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321995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5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1639F12-10DF-4BE2-A9DF-ED86C9BD66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44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33E73E-2F4E-4EB2-9016-B17AE59783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62" b="4849"/>
          <a:stretch/>
        </p:blipFill>
        <p:spPr>
          <a:xfrm>
            <a:off x="0" y="2329989"/>
            <a:ext cx="12192000" cy="4528011"/>
          </a:xfrm>
          <a:prstGeom prst="rect">
            <a:avLst/>
          </a:prstGeo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7A54B61-8541-AB40-BD1C-F80E8A4240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8"/>
          <a:srcRect t="13254" b="9198"/>
          <a:stretch/>
        </p:blipFill>
        <p:spPr>
          <a:xfrm>
            <a:off x="1" y="0"/>
            <a:ext cx="12191999" cy="3429000"/>
          </a:xfrm>
        </p:spPr>
      </p:pic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8DBDD9F7-3B84-F743-95F4-C9FA74DA597F}"/>
              </a:ext>
            </a:extLst>
          </p:cNvPr>
          <p:cNvSpPr txBox="1">
            <a:spLocks/>
          </p:cNvSpPr>
          <p:nvPr/>
        </p:nvSpPr>
        <p:spPr>
          <a:xfrm flipH="1">
            <a:off x="-1" y="4292053"/>
            <a:ext cx="12191997" cy="2565947"/>
          </a:xfrm>
          <a:custGeom>
            <a:avLst/>
            <a:gdLst>
              <a:gd name="connsiteX0" fmla="*/ 12486732 w 13339868"/>
              <a:gd name="connsiteY0" fmla="*/ 1914 h 2962751"/>
              <a:gd name="connsiteX1" fmla="*/ 6703529 w 13339868"/>
              <a:gd name="connsiteY1" fmla="*/ 827870 h 2962751"/>
              <a:gd name="connsiteX2" fmla="*/ 704617 w 13339868"/>
              <a:gd name="connsiteY2" fmla="*/ 1735152 h 2962751"/>
              <a:gd name="connsiteX3" fmla="*/ 0 w 13339868"/>
              <a:gd name="connsiteY3" fmla="*/ 1775657 h 2962751"/>
              <a:gd name="connsiteX4" fmla="*/ 0 w 13339868"/>
              <a:gd name="connsiteY4" fmla="*/ 2962751 h 2962751"/>
              <a:gd name="connsiteX5" fmla="*/ 13339868 w 13339868"/>
              <a:gd name="connsiteY5" fmla="*/ 2962751 h 2962751"/>
              <a:gd name="connsiteX6" fmla="*/ 13339868 w 13339868"/>
              <a:gd name="connsiteY6" fmla="*/ 13763 h 2962751"/>
              <a:gd name="connsiteX7" fmla="*/ 12991874 w 13339868"/>
              <a:gd name="connsiteY7" fmla="*/ 2211 h 2962751"/>
              <a:gd name="connsiteX8" fmla="*/ 12486732 w 13339868"/>
              <a:gd name="connsiteY8" fmla="*/ 1914 h 296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39868" h="2962751">
                <a:moveTo>
                  <a:pt x="12486732" y="1914"/>
                </a:moveTo>
                <a:cubicBezTo>
                  <a:pt x="11089145" y="23578"/>
                  <a:pt x="9273241" y="233112"/>
                  <a:pt x="6703529" y="827870"/>
                </a:cubicBezTo>
                <a:cubicBezTo>
                  <a:pt x="4500510" y="1337758"/>
                  <a:pt x="2693772" y="1601336"/>
                  <a:pt x="704617" y="1735152"/>
                </a:cubicBezTo>
                <a:lnTo>
                  <a:pt x="0" y="1775657"/>
                </a:lnTo>
                <a:lnTo>
                  <a:pt x="0" y="2962751"/>
                </a:lnTo>
                <a:lnTo>
                  <a:pt x="13339868" y="2962751"/>
                </a:lnTo>
                <a:lnTo>
                  <a:pt x="13339868" y="13763"/>
                </a:lnTo>
                <a:lnTo>
                  <a:pt x="12991874" y="2211"/>
                </a:lnTo>
                <a:cubicBezTo>
                  <a:pt x="12829592" y="-567"/>
                  <a:pt x="12661430" y="-794"/>
                  <a:pt x="12486732" y="1914"/>
                </a:cubicBezTo>
                <a:close/>
              </a:path>
            </a:pathLst>
          </a:custGeom>
          <a:solidFill>
            <a:schemeClr val="tx1">
              <a:alpha val="62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1800" b="0" kern="1200" dirty="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Insert Image</a:t>
            </a:r>
          </a:p>
        </p:txBody>
      </p:sp>
      <p:sp>
        <p:nvSpPr>
          <p:cNvPr id="12" name="Rectangle 11" descr="Lower accent block for slide image">
            <a:extLst>
              <a:ext uri="{FF2B5EF4-FFF2-40B4-BE49-F238E27FC236}">
                <a16:creationId xmlns:a16="http://schemas.microsoft.com/office/drawing/2014/main" id="{D7F67FDF-D697-3249-AD21-75F6353FFBA5}"/>
              </a:ext>
            </a:extLst>
          </p:cNvPr>
          <p:cNvSpPr/>
          <p:nvPr/>
        </p:nvSpPr>
        <p:spPr>
          <a:xfrm>
            <a:off x="438912" y="4690872"/>
            <a:ext cx="73152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84" y="4530980"/>
            <a:ext cx="6563506" cy="1311128"/>
          </a:xfrm>
        </p:spPr>
        <p:txBody>
          <a:bodyPr/>
          <a:lstStyle/>
          <a:p>
            <a:r>
              <a:rPr lang="en-GB" dirty="0"/>
              <a:t>Merci de </a:t>
            </a:r>
            <a:r>
              <a:rPr lang="en-GB" dirty="0" err="1"/>
              <a:t>votre</a:t>
            </a:r>
            <a:r>
              <a:rPr lang="en-GB" dirty="0"/>
              <a:t> attention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7317BB-02BC-42D9-B0EA-8C6C6EE029E6}"/>
              </a:ext>
            </a:extLst>
          </p:cNvPr>
          <p:cNvSpPr txBox="1">
            <a:spLocks/>
          </p:cNvSpPr>
          <p:nvPr/>
        </p:nvSpPr>
        <p:spPr>
          <a:xfrm>
            <a:off x="1563169" y="6013130"/>
            <a:ext cx="8825659" cy="860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www.invest.gov.gn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D28204-5683-42AA-A48B-74604DE1A9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66" b="90354" l="9851" r="89851">
                        <a14:foregroundMark x1="40000" y1="51768" x2="40000" y2="51768"/>
                        <a14:foregroundMark x1="40000" y1="51768" x2="40000" y2="51768"/>
                        <a14:foregroundMark x1="39403" y1="42765" x2="39403" y2="42765"/>
                        <a14:foregroundMark x1="45373" y1="38585" x2="45373" y2="38585"/>
                        <a14:foregroundMark x1="45970" y1="32476" x2="45970" y2="32476"/>
                        <a14:foregroundMark x1="40597" y1="24116" x2="40597" y2="24116"/>
                        <a14:foregroundMark x1="54030" y1="22830" x2="54030" y2="22830"/>
                        <a14:foregroundMark x1="63284" y1="32476" x2="63284" y2="32476"/>
                        <a14:foregroundMark x1="57313" y1="41158" x2="57313" y2="41158"/>
                        <a14:foregroundMark x1="50746" y1="38907" x2="50746" y2="38907"/>
                        <a14:foregroundMark x1="60299" y1="40193" x2="60299" y2="40193"/>
                        <a14:foregroundMark x1="59403" y1="52412" x2="59403" y2="52412"/>
                        <a14:foregroundMark x1="49552" y1="90354" x2="49552" y2="90354"/>
                        <a14:foregroundMark x1="46269" y1="67846" x2="46269" y2="67846"/>
                        <a14:foregroundMark x1="41493" y1="39871" x2="41493" y2="39871"/>
                        <a14:foregroundMark x1="34627" y1="27331" x2="34627" y2="27331"/>
                        <a14:foregroundMark x1="50448" y1="14791" x2="50448" y2="14791"/>
                        <a14:foregroundMark x1="42985" y1="31190" x2="42985" y2="31190"/>
                        <a14:foregroundMark x1="43582" y1="51768" x2="43582" y2="51768"/>
                        <a14:foregroundMark x1="47164" y1="13505" x2="47164" y2="13505"/>
                        <a14:foregroundMark x1="43582" y1="13183" x2="43582" y2="13183"/>
                        <a14:foregroundMark x1="44776" y1="8682" x2="44776" y2="8682"/>
                        <a14:foregroundMark x1="40896" y1="7395" x2="40896" y2="7395"/>
                        <a14:foregroundMark x1="37910" y1="6431" x2="37910" y2="6431"/>
                        <a14:foregroundMark x1="37910" y1="6431" x2="37910" y2="6431"/>
                        <a14:foregroundMark x1="37910" y1="6431" x2="37910" y2="6431"/>
                        <a14:foregroundMark x1="57612" y1="8039" x2="57612" y2="8039"/>
                        <a14:foregroundMark x1="57015" y1="8039" x2="57015" y2="8039"/>
                        <a14:foregroundMark x1="54627" y1="9968" x2="54627" y2="9968"/>
                        <a14:foregroundMark x1="42090" y1="44051" x2="42090" y2="44051"/>
                        <a14:foregroundMark x1="62687" y1="5466" x2="62687" y2="5466"/>
                        <a14:foregroundMark x1="64776" y1="5788" x2="64776" y2="5788"/>
                        <a14:foregroundMark x1="66866" y1="5466" x2="66866" y2="5466"/>
                        <a14:foregroundMark x1="34627" y1="5466" x2="34627" y2="5466"/>
                        <a14:foregroundMark x1="35821" y1="6431" x2="35821" y2="6431"/>
                        <a14:foregroundMark x1="17910" y1="50804" x2="17910" y2="50804"/>
                        <a14:foregroundMark x1="39403" y1="55305" x2="39403" y2="553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2795" y="0"/>
            <a:ext cx="2325576" cy="21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8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FD933F4-9E79-4C0A-AB63-71E0FD2A94B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4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FD933F4-9E79-4C0A-AB63-71E0FD2A9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326A60E-DEA1-4B4B-BDE6-F04311410F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4200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04CA36-9318-4A11-93CE-B7E860FE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en-US" b="1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AA13E-4F44-48E6-AFDD-9C2DC997A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fr-FR" sz="2800" dirty="0"/>
              <a:t>Présentation générale</a:t>
            </a:r>
          </a:p>
          <a:p>
            <a:pPr lvl="1"/>
            <a:r>
              <a:rPr lang="fr-FR" sz="2800" dirty="0"/>
              <a:t>Ressources animales et halieutiques abondantes</a:t>
            </a:r>
          </a:p>
          <a:p>
            <a:pPr lvl="1"/>
            <a:r>
              <a:rPr lang="fr-FR" sz="2800" dirty="0"/>
              <a:t>Réformes engagées</a:t>
            </a:r>
          </a:p>
          <a:p>
            <a:pPr lvl="1"/>
            <a:r>
              <a:rPr lang="fr-FR" sz="2800" dirty="0"/>
              <a:t>Opportunités d’investissement </a:t>
            </a:r>
          </a:p>
          <a:p>
            <a:pPr lvl="1"/>
            <a:endParaRPr lang="fr-FR" sz="2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2AA25-FEA4-4925-843B-7A630517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09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54671E8-FD53-4943-AA19-857680B2D45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87898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6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54671E8-FD53-4943-AA19-857680B2D4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31520F8-DC57-4EF1-B20F-312356586A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4651C38-FC54-400F-A9F3-B49EC4829A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7"/>
          <a:srcRect t="15937" b="1"/>
          <a:stretch/>
        </p:blipFill>
        <p:spPr>
          <a:xfrm>
            <a:off x="20864" y="0"/>
            <a:ext cx="12192000" cy="6832600"/>
          </a:xfrm>
        </p:spPr>
      </p:pic>
      <p:sp>
        <p:nvSpPr>
          <p:cNvPr id="11" name="Rectangle 10" descr="Title accent block">
            <a:extLst>
              <a:ext uri="{FF2B5EF4-FFF2-40B4-BE49-F238E27FC236}">
                <a16:creationId xmlns:a16="http://schemas.microsoft.com/office/drawing/2014/main" id="{DF754616-DC65-1841-9419-6C0DCBEB6DFB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568892"/>
            <a:ext cx="9666514" cy="1686720"/>
          </a:xfrm>
        </p:spPr>
        <p:txBody>
          <a:bodyPr/>
          <a:lstStyle/>
          <a:p>
            <a:r>
              <a:rPr lang="en-US" dirty="0" err="1"/>
              <a:t>Présentation</a:t>
            </a:r>
            <a:r>
              <a:rPr lang="en-US" dirty="0"/>
              <a:t> </a:t>
            </a:r>
            <a:r>
              <a:rPr lang="en-US" dirty="0" err="1"/>
              <a:t>générale</a:t>
            </a:r>
            <a:endParaRPr lang="en-GB" dirty="0"/>
          </a:p>
        </p:txBody>
      </p:sp>
      <p:sp>
        <p:nvSpPr>
          <p:cNvPr id="9" name="Rectangle 8" descr="Slide number background block">
            <a:extLst>
              <a:ext uri="{FF2B5EF4-FFF2-40B4-BE49-F238E27FC236}">
                <a16:creationId xmlns:a16="http://schemas.microsoft.com/office/drawing/2014/main" id="{AC2B5667-FA20-49C2-A3CD-B275BB41F618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3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95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56AA637-AABF-440A-BE31-5A6D53FEBB9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0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56AA637-AABF-440A-BE31-5A6D53FEBB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9C8BC4B3-D340-484F-8F32-324B26107A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42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BA3C-4854-40A9-8432-845A96565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Présentation</a:t>
            </a:r>
            <a:r>
              <a:rPr lang="en-US" b="1" dirty="0"/>
              <a:t> </a:t>
            </a:r>
            <a:r>
              <a:rPr lang="en-US" b="1" dirty="0" err="1"/>
              <a:t>générale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634E4-BD44-448A-8026-7ED5BB8E5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528933"/>
            <a:ext cx="5996254" cy="458593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Superficie : 245.857 Km²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Population : 12 millions d’habitants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Taux de croissance parmi les plus élevés au monde : 9,9% en moyenne depuis 2016 (FMI)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Progression de 27 places au Doing Business de la Banque </a:t>
            </a:r>
            <a:r>
              <a:rPr lang="en-US" dirty="0" err="1"/>
              <a:t>Mondiale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7 </a:t>
            </a:r>
            <a:r>
              <a:rPr lang="en-US" dirty="0" err="1"/>
              <a:t>ans</a:t>
            </a:r>
            <a:endParaRPr lang="en-US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fr-FR" dirty="0"/>
              <a:t>Mobilisation de plus de $21 milliards USD au Groupe Consultatif du PNDES pour 2016-2020</a:t>
            </a:r>
            <a:endParaRPr lang="en-US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fr-FR" dirty="0"/>
              <a:t>Accord cadre Guinée–Chine : 20 milliards USD sur 20 ans pour le financement des infrastructures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807C-4E90-4B40-9746-4065593C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8" name="Picture 17" descr="Presentation de la guinee Guinee expo 2020  - GuinÃ©e Expo 2020">
            <a:extLst>
              <a:ext uri="{FF2B5EF4-FFF2-40B4-BE49-F238E27FC236}">
                <a16:creationId xmlns:a16="http://schemas.microsoft.com/office/drawing/2014/main" id="{0C184765-D41C-4DC7-9904-675EA8CE1E4C}"/>
              </a:ext>
            </a:extLst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2" b="97470" l="2607" r="97867">
                        <a14:foregroundMark x1="40047" y1="3012" x2="40047" y2="3012"/>
                        <a14:foregroundMark x1="39573" y1="5060" x2="39573" y2="5060"/>
                        <a14:foregroundMark x1="43009" y1="4819" x2="43009" y2="4819"/>
                        <a14:foregroundMark x1="39573" y1="8072" x2="39573" y2="8072"/>
                        <a14:foregroundMark x1="90166" y1="30120" x2="90166" y2="30120"/>
                        <a14:foregroundMark x1="95498" y1="43373" x2="95498" y2="43373"/>
                        <a14:foregroundMark x1="95498" y1="50241" x2="95498" y2="50241"/>
                        <a14:foregroundMark x1="94431" y1="58313" x2="94431" y2="58313"/>
                        <a14:foregroundMark x1="91943" y1="63855" x2="91943" y2="63855"/>
                        <a14:foregroundMark x1="93009" y1="67229" x2="93009" y2="67229"/>
                        <a14:foregroundMark x1="86019" y1="79639" x2="86019" y2="79639"/>
                        <a14:foregroundMark x1="72986" y1="90361" x2="72986" y2="90361"/>
                        <a14:foregroundMark x1="68957" y1="92530" x2="68957" y2="92530"/>
                        <a14:foregroundMark x1="57820" y1="96386" x2="57820" y2="96386"/>
                        <a14:foregroundMark x1="49052" y1="96627" x2="49052" y2="96627"/>
                        <a14:foregroundMark x1="11137" y1="73253" x2="11137" y2="73253"/>
                        <a14:foregroundMark x1="6043" y1="64458" x2="6043" y2="64458"/>
                        <a14:foregroundMark x1="51540" y1="97108" x2="51540" y2="97108"/>
                        <a14:foregroundMark x1="53791" y1="97470" x2="53791" y2="97470"/>
                        <a14:foregroundMark x1="11374" y1="76386" x2="11374" y2="76386"/>
                        <a14:foregroundMark x1="3791" y1="58795" x2="3791" y2="58795"/>
                        <a14:foregroundMark x1="3436" y1="57108" x2="3436" y2="57108"/>
                        <a14:foregroundMark x1="3081" y1="51325" x2="3081" y2="51325"/>
                        <a14:foregroundMark x1="2844" y1="51687" x2="2844" y2="51687"/>
                        <a14:foregroundMark x1="2844" y1="50241" x2="2844" y2="50241"/>
                        <a14:foregroundMark x1="2607" y1="51084" x2="2607" y2="51084"/>
                        <a14:foregroundMark x1="2725" y1="49157" x2="2725" y2="49157"/>
                        <a14:foregroundMark x1="2725" y1="46867" x2="2725" y2="46867"/>
                        <a14:foregroundMark x1="2844" y1="47831" x2="2844" y2="47831"/>
                        <a14:foregroundMark x1="2725" y1="45301" x2="2725" y2="45301"/>
                        <a14:foregroundMark x1="2962" y1="43735" x2="2962" y2="43735"/>
                        <a14:foregroundMark x1="3318" y1="41928" x2="3318" y2="41928"/>
                        <a14:foregroundMark x1="2962" y1="43133" x2="2962" y2="43133"/>
                        <a14:foregroundMark x1="3199" y1="41566" x2="3199" y2="41566"/>
                        <a14:foregroundMark x1="3555" y1="39880" x2="3555" y2="39880"/>
                        <a14:foregroundMark x1="3791" y1="39157" x2="3791" y2="39157"/>
                        <a14:foregroundMark x1="4147" y1="37711" x2="4147" y2="37711"/>
                        <a14:foregroundMark x1="4621" y1="36386" x2="4621" y2="36386"/>
                        <a14:foregroundMark x1="4502" y1="36988" x2="4502" y2="36988"/>
                        <a14:foregroundMark x1="4621" y1="35904" x2="4621" y2="35904"/>
                        <a14:foregroundMark x1="4976" y1="34940" x2="4976" y2="34940"/>
                        <a14:foregroundMark x1="79384" y1="87952" x2="79384" y2="87952"/>
                        <a14:foregroundMark x1="85900" y1="81205" x2="85900" y2="81205"/>
                        <a14:foregroundMark x1="88270" y1="78434" x2="88270" y2="78434"/>
                        <a14:foregroundMark x1="92417" y1="72048" x2="92417" y2="72048"/>
                        <a14:foregroundMark x1="93483" y1="69759" x2="93483" y2="69759"/>
                        <a14:foregroundMark x1="92536" y1="71566" x2="92536" y2="71566"/>
                        <a14:foregroundMark x1="93009" y1="70964" x2="93009" y2="70964"/>
                        <a14:foregroundMark x1="93957" y1="69157" x2="93957" y2="69157"/>
                        <a14:foregroundMark x1="91469" y1="73855" x2="91469" y2="73855"/>
                        <a14:foregroundMark x1="94194" y1="68193" x2="94194" y2="68193"/>
                        <a14:foregroundMark x1="94787" y1="66386" x2="94787" y2="66386"/>
                        <a14:foregroundMark x1="95261" y1="64578" x2="95261" y2="64578"/>
                        <a14:foregroundMark x1="95498" y1="62771" x2="95498" y2="62771"/>
                        <a14:foregroundMark x1="95498" y1="64337" x2="95498" y2="64337"/>
                        <a14:foregroundMark x1="96209" y1="62530" x2="96209" y2="62530"/>
                        <a14:foregroundMark x1="96445" y1="60964" x2="96445" y2="60964"/>
                        <a14:foregroundMark x1="96801" y1="59277" x2="96801" y2="59277"/>
                        <a14:foregroundMark x1="96801" y1="56627" x2="96801" y2="56627"/>
                        <a14:foregroundMark x1="96801" y1="57711" x2="96801" y2="57711"/>
                        <a14:foregroundMark x1="96801" y1="58434" x2="96801" y2="58434"/>
                        <a14:foregroundMark x1="97038" y1="56386" x2="97038" y2="56386"/>
                        <a14:foregroundMark x1="97038" y1="54819" x2="97038" y2="54819"/>
                        <a14:foregroundMark x1="97275" y1="55060" x2="97275" y2="55060"/>
                        <a14:foregroundMark x1="97275" y1="55663" x2="97275" y2="55663"/>
                        <a14:foregroundMark x1="97038" y1="54578" x2="97038" y2="54578"/>
                        <a14:foregroundMark x1="97275" y1="53494" x2="97275" y2="53494"/>
                        <a14:foregroundMark x1="97275" y1="51084" x2="97275" y2="51084"/>
                        <a14:foregroundMark x1="97275" y1="52410" x2="97275" y2="52410"/>
                        <a14:foregroundMark x1="97275" y1="51084" x2="97275" y2="51084"/>
                        <a14:foregroundMark x1="97275" y1="50843" x2="97275" y2="50843"/>
                        <a14:foregroundMark x1="97867" y1="50241" x2="97867" y2="50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2365" y="1124803"/>
            <a:ext cx="5073650" cy="4990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9284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FD933F4-9E79-4C0A-AB63-71E0FD2A94B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168996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FD933F4-9E79-4C0A-AB63-71E0FD2A9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326A60E-DEA1-4B4B-BDE6-F04311410F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28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04CA36-9318-4A11-93CE-B7E860FE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81" y="396084"/>
            <a:ext cx="9404723" cy="480131"/>
          </a:xfrm>
        </p:spPr>
        <p:txBody>
          <a:bodyPr/>
          <a:lstStyle/>
          <a:p>
            <a:r>
              <a:rPr lang="fr-FR" sz="2800" dirty="0"/>
              <a:t>Ressources animales et halieutiques abondantes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AA13E-4F44-48E6-AFDD-9C2DC997A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581" y="1209213"/>
            <a:ext cx="7636498" cy="49348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400" b="1" dirty="0"/>
              <a:t>Elevage</a:t>
            </a:r>
            <a:r>
              <a:rPr lang="fr-FR" dirty="0"/>
              <a:t> </a:t>
            </a:r>
          </a:p>
          <a:p>
            <a:pPr>
              <a:spcAft>
                <a:spcPts val="0"/>
              </a:spcAft>
            </a:pPr>
            <a:r>
              <a:rPr lang="fr-FR" sz="2200" dirty="0"/>
              <a:t>Un pays à forte tradition pastorale (300 000 éleveurs)  </a:t>
            </a:r>
          </a:p>
          <a:p>
            <a:pPr>
              <a:spcAft>
                <a:spcPts val="0"/>
              </a:spcAft>
            </a:pPr>
            <a:r>
              <a:rPr lang="fr-FR" sz="2200" dirty="0"/>
              <a:t>Une diversité des conditions agro écologiques</a:t>
            </a:r>
          </a:p>
          <a:p>
            <a:pPr>
              <a:spcAft>
                <a:spcPts val="0"/>
              </a:spcAft>
            </a:pPr>
            <a:r>
              <a:rPr lang="fr-FR" sz="2200" dirty="0"/>
              <a:t>Présence de pâturages naturels riches et variés (70 000 km²)</a:t>
            </a:r>
          </a:p>
          <a:p>
            <a:pPr>
              <a:spcAft>
                <a:spcPts val="0"/>
              </a:spcAft>
            </a:pPr>
            <a:r>
              <a:rPr lang="fr-FR" sz="2200" dirty="0"/>
              <a:t>Des ressources en eau constituées de plusieurs bassins fluviaux (1 165 cours d’eau)</a:t>
            </a:r>
          </a:p>
          <a:p>
            <a:pPr>
              <a:spcAft>
                <a:spcPts val="0"/>
              </a:spcAft>
            </a:pPr>
            <a:r>
              <a:rPr lang="fr-FR" sz="2200" dirty="0"/>
              <a:t>Une disponibilité de sous-produits agricoles et agroindustriels pour l’alimentation du bétail </a:t>
            </a:r>
          </a:p>
          <a:p>
            <a:pPr>
              <a:spcAft>
                <a:spcPts val="0"/>
              </a:spcAft>
            </a:pPr>
            <a:r>
              <a:rPr lang="fr-FR" sz="2200" dirty="0"/>
              <a:t>Un cheptel (bovins, ovins et caprins) constitué d’espèces et de races caractérisées par leur rusticité, leur capacité à s’adapter à leur milieu et surtout leur résistance à la trypanosomiase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2AA25-FEA4-4925-843B-7A630517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E98C44-9575-4B08-9B5C-82E290C247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9150" y="961563"/>
            <a:ext cx="3347466" cy="22257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61C1AA-9415-49C5-9C5C-1CCABF15C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8200" y="3429000"/>
            <a:ext cx="3328416" cy="21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97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FD933F4-9E79-4C0A-AB63-71E0FD2A94B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354495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4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FD933F4-9E79-4C0A-AB63-71E0FD2A9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326A60E-DEA1-4B4B-BDE6-F04311410F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28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04CA36-9318-4A11-93CE-B7E860FE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81" y="396084"/>
            <a:ext cx="9404723" cy="480131"/>
          </a:xfrm>
        </p:spPr>
        <p:txBody>
          <a:bodyPr/>
          <a:lstStyle/>
          <a:p>
            <a:r>
              <a:rPr lang="fr-FR" sz="2800" dirty="0"/>
              <a:t>Ressources animales et halieutiques abondantes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AA13E-4F44-48E6-AFDD-9C2DC997A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103" y="1181100"/>
            <a:ext cx="7312647" cy="4715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/>
              <a:t>Pêche</a:t>
            </a:r>
            <a:r>
              <a:rPr lang="fr-FR" sz="2200" dirty="0"/>
              <a:t> </a:t>
            </a:r>
          </a:p>
          <a:p>
            <a:pPr>
              <a:spcAft>
                <a:spcPts val="0"/>
              </a:spcAft>
            </a:pPr>
            <a:r>
              <a:rPr lang="fr-FR" sz="2200" dirty="0"/>
              <a:t>Façade maritime de 330 km</a:t>
            </a:r>
          </a:p>
          <a:p>
            <a:pPr>
              <a:spcAft>
                <a:spcPts val="0"/>
              </a:spcAft>
            </a:pPr>
            <a:r>
              <a:rPr lang="fr-FR" sz="2200" dirty="0"/>
              <a:t>Réseau hydrographique comportant 23 bassins fluviaux dont 9 nationaux et 14 transfrontaliers</a:t>
            </a:r>
          </a:p>
          <a:p>
            <a:pPr>
              <a:spcAft>
                <a:spcPts val="0"/>
              </a:spcAft>
            </a:pPr>
            <a:r>
              <a:rPr lang="fr-FR" sz="2200" dirty="0"/>
              <a:t>Potentiel halieutique estimé entre 150 000 et 250 000 tonnes de poisson/an</a:t>
            </a:r>
          </a:p>
          <a:p>
            <a:pPr>
              <a:spcAft>
                <a:spcPts val="0"/>
              </a:spcAft>
            </a:pPr>
            <a:r>
              <a:rPr lang="fr-FR" sz="2200" dirty="0"/>
              <a:t>Potentiel aquacole estimé à 520 000 ha </a:t>
            </a:r>
          </a:p>
          <a:p>
            <a:pPr>
              <a:spcAft>
                <a:spcPts val="0"/>
              </a:spcAft>
            </a:pPr>
            <a:r>
              <a:rPr lang="fr-FR" sz="2200" dirty="0"/>
              <a:t>140 000 ha de terre en mangrove et arrière mangrove</a:t>
            </a:r>
          </a:p>
          <a:p>
            <a:pPr>
              <a:spcAft>
                <a:spcPts val="0"/>
              </a:spcAft>
            </a:pPr>
            <a:r>
              <a:rPr lang="fr-FR" sz="2200" dirty="0"/>
              <a:t>200 000 ha de plaines alluviales fluviales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2AA25-FEA4-4925-843B-7A630517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C505E4-C69C-402F-BE38-3173A4D02E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0550" y="1181100"/>
            <a:ext cx="3727450" cy="24814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360FD6-6F0B-456A-A0F1-1854ABACC0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0550" y="4010418"/>
            <a:ext cx="3727450" cy="227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83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54671E8-FD53-4943-AA19-857680B2D45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450334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4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54671E8-FD53-4943-AA19-857680B2D4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31520F8-DC57-4EF1-B20F-312356586A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4651C38-FC54-400F-A9F3-B49EC4829A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/>
          <a:stretch>
            <a:fillRect/>
          </a:stretch>
        </p:blipFill>
        <p:spPr>
          <a:xfrm>
            <a:off x="0" y="-10732"/>
            <a:ext cx="12192000" cy="6868732"/>
          </a:xfrm>
        </p:spPr>
      </p:pic>
      <p:sp>
        <p:nvSpPr>
          <p:cNvPr id="11" name="Rectangle 10" descr="Title accent block">
            <a:extLst>
              <a:ext uri="{FF2B5EF4-FFF2-40B4-BE49-F238E27FC236}">
                <a16:creationId xmlns:a16="http://schemas.microsoft.com/office/drawing/2014/main" id="{DF754616-DC65-1841-9419-6C0DCBEB6DFB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568892"/>
            <a:ext cx="9666514" cy="1686720"/>
          </a:xfrm>
        </p:spPr>
        <p:txBody>
          <a:bodyPr/>
          <a:lstStyle/>
          <a:p>
            <a:r>
              <a:rPr lang="en-US" dirty="0" err="1"/>
              <a:t>Réformes</a:t>
            </a:r>
            <a:r>
              <a:rPr lang="en-US" dirty="0"/>
              <a:t> </a:t>
            </a:r>
            <a:r>
              <a:rPr lang="en-US" dirty="0" err="1"/>
              <a:t>engagées</a:t>
            </a:r>
            <a:endParaRPr lang="en-GB" dirty="0"/>
          </a:p>
        </p:txBody>
      </p:sp>
      <p:sp>
        <p:nvSpPr>
          <p:cNvPr id="9" name="Rectangle 8" descr="Slide number background block">
            <a:extLst>
              <a:ext uri="{FF2B5EF4-FFF2-40B4-BE49-F238E27FC236}">
                <a16:creationId xmlns:a16="http://schemas.microsoft.com/office/drawing/2014/main" id="{AC2B5667-FA20-49C2-A3CD-B275BB41F618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7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336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31B2395-D78E-4A35-A8CE-2A7D48DFEE3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780989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2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31B2395-D78E-4A35-A8CE-2A7D48DFEE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BA58C5-0405-4C5D-AE9A-D355767D346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36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réformes ambitieuses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C4CB2C1-7DE3-44DC-A4F5-55C9466AE9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392" y="3101517"/>
            <a:ext cx="2820761" cy="334508"/>
          </a:xfrm>
        </p:spPr>
        <p:txBody>
          <a:bodyPr/>
          <a:lstStyle/>
          <a:p>
            <a:r>
              <a:rPr lang="fr-FR" dirty="0"/>
              <a:t>Commercialisation &amp; alimentation</a:t>
            </a:r>
            <a:endParaRPr lang="en-GB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DFFB9D38-CDF6-45F7-A615-007F303B1A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5393" y="3596810"/>
            <a:ext cx="2862500" cy="1720230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1 marché à bétail régional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4 marchés à bétail préfectoraux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4 aires d’abattage améliorées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10 forages pastoraux équipés de système de pompage solaire réalisés dans les zones d’élevage de Gaoual et Dinguiraye.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Réalisation d’un schéma directeur d’aménagement et de gestion des espaces pastoraux comprenant 124 sites 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78932DB0-2733-4BAD-BB5D-9536D20E09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87754" y="3163306"/>
            <a:ext cx="2820761" cy="334508"/>
          </a:xfrm>
        </p:spPr>
        <p:txBody>
          <a:bodyPr/>
          <a:lstStyle/>
          <a:p>
            <a:r>
              <a:rPr lang="fr-FR" dirty="0"/>
              <a:t>Protection maritime</a:t>
            </a:r>
          </a:p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6FB540F0-2ABD-4D9C-AA51-A68864DD78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24053" y="3519243"/>
            <a:ext cx="2684462" cy="1496898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Révision du Code de la pêche maritime</a:t>
            </a: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Révision du Code de la pêche continentale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Adoption d’un nouveau Code de l’aquaculture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Création d’une préfecture maritime chargée d’arraisonner les navires en infraction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Introduction de documents sécurisés pour les licences de pêche</a:t>
            </a:r>
            <a:endParaRPr lang="en-US" dirty="0"/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8849DCBF-FE6C-4038-BE61-0BE3E249C3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7693" y="3151385"/>
            <a:ext cx="2921361" cy="334508"/>
          </a:xfrm>
        </p:spPr>
        <p:txBody>
          <a:bodyPr/>
          <a:lstStyle/>
          <a:p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Production animale 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E0FF0889-3DA9-4826-A04E-4A4BD4C04C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2949" y="3519243"/>
            <a:ext cx="2951562" cy="160856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Croissance annuelle du cheptel de 16,25% entre 2014 et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Hausse de la pisciculture avec une production annuelle de 2400 tonnes de poisson e 2018 (contre 100 tonnes en 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Croissance des exportations de poissons frais (284%), poissons fumés (163.5%) et poissons séchés (153.3%) entre 2012 et 2018</a:t>
            </a:r>
            <a:endParaRPr lang="en-US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fr-FR" dirty="0"/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505F699C-4B66-4DBB-B943-8C51899CBA97}"/>
              </a:ext>
            </a:extLst>
          </p:cNvPr>
          <p:cNvSpPr txBox="1">
            <a:spLocks/>
          </p:cNvSpPr>
          <p:nvPr/>
        </p:nvSpPr>
        <p:spPr>
          <a:xfrm>
            <a:off x="3228232" y="3123854"/>
            <a:ext cx="2820761" cy="334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Santé animale &amp; publique</a:t>
            </a:r>
            <a:endParaRPr lang="en-GB" dirty="0"/>
          </a:p>
        </p:txBody>
      </p:sp>
      <p:sp>
        <p:nvSpPr>
          <p:cNvPr id="20" name="Text Placeholder 42">
            <a:extLst>
              <a:ext uri="{FF2B5EF4-FFF2-40B4-BE49-F238E27FC236}">
                <a16:creationId xmlns:a16="http://schemas.microsoft.com/office/drawing/2014/main" id="{C0DAAFE9-A800-45AE-A564-B17D39D93460}"/>
              </a:ext>
            </a:extLst>
          </p:cNvPr>
          <p:cNvSpPr txBox="1">
            <a:spLocks/>
          </p:cNvSpPr>
          <p:nvPr/>
        </p:nvSpPr>
        <p:spPr>
          <a:xfrm>
            <a:off x="3159597" y="3519243"/>
            <a:ext cx="2958033" cy="1316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Réhabilitation du laboratoire de diagnostic vétérinaire (soutien USAID &amp; FAO)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Construction en cours de 4 laboratoires régionaux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Rénovation et équipement des Centres d’Appui et de Démonstration de l’Elevage de Boké et </a:t>
            </a:r>
            <a:r>
              <a:rPr lang="fr-FR" dirty="0" err="1"/>
              <a:t>Famoïla</a:t>
            </a:r>
            <a:r>
              <a:rPr lang="fr-FR" dirty="0"/>
              <a:t>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Construction à Kouria d’un laboratoire répondant aux normes internationales (appui du Projet REDISSE de la Banque Mondiale).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fr-FR" dirty="0"/>
          </a:p>
        </p:txBody>
      </p:sp>
      <p:pic>
        <p:nvPicPr>
          <p:cNvPr id="23567" name="Picture 15" descr="https://encrypted-tbn0.gstatic.com/images?q=tbn:ANd9GcSfzH2lN-RLOrJt0an6XJCb4lLR_p9UxHgzT8iHVdzIBzGsRzaK">
            <a:extLst>
              <a:ext uri="{FF2B5EF4-FFF2-40B4-BE49-F238E27FC236}">
                <a16:creationId xmlns:a16="http://schemas.microsoft.com/office/drawing/2014/main" id="{1D37BF08-E8A0-4C29-ADFE-EB6340568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78" y="114079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ADEB2F-6250-4A10-9769-DD68CB28B4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84" t="3981" r="3179" b="18806"/>
          <a:stretch/>
        </p:blipFill>
        <p:spPr>
          <a:xfrm>
            <a:off x="6877778" y="933795"/>
            <a:ext cx="1681190" cy="2007083"/>
          </a:xfrm>
          <a:prstGeom prst="rect">
            <a:avLst/>
          </a:prstGeom>
        </p:spPr>
      </p:pic>
      <p:pic>
        <p:nvPicPr>
          <p:cNvPr id="23571" name="Picture 19" descr="http://www.commodafrica.com/sites/commodafrica.com/files/oie.jpg">
            <a:extLst>
              <a:ext uri="{FF2B5EF4-FFF2-40B4-BE49-F238E27FC236}">
                <a16:creationId xmlns:a16="http://schemas.microsoft.com/office/drawing/2014/main" id="{FF1A78AF-318D-41D4-8CE0-77E0C440D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364" y="1125774"/>
            <a:ext cx="2132429" cy="178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3" name="Picture 21" descr="http://s1.lprs1.fr/images/2016/10/10/6191445_205f19f93743f0f046b3f00cf7be1c0473847e95_1000x625.jpg">
            <a:extLst>
              <a:ext uri="{FF2B5EF4-FFF2-40B4-BE49-F238E27FC236}">
                <a16:creationId xmlns:a16="http://schemas.microsoft.com/office/drawing/2014/main" id="{6F816B1B-7494-454E-BC57-C3467D16C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989" y="1204625"/>
            <a:ext cx="2686788" cy="167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064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31B2395-D78E-4A35-A8CE-2A7D48DFEE3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806816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8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31B2395-D78E-4A35-A8CE-2A7D48DFEE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BA58C5-0405-4C5D-AE9A-D355767D346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32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00" y="349524"/>
            <a:ext cx="11174186" cy="535531"/>
          </a:xfrm>
        </p:spPr>
        <p:txBody>
          <a:bodyPr/>
          <a:lstStyle/>
          <a:p>
            <a:r>
              <a:rPr lang="fr-FR" sz="3200" dirty="0"/>
              <a:t>Des Initiatives Présidentielles pour le développement rural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C4CB2C1-7DE3-44DC-A4F5-55C9466AE9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73686" y="1017085"/>
            <a:ext cx="2820761" cy="334508"/>
          </a:xfrm>
        </p:spPr>
        <p:txBody>
          <a:bodyPr/>
          <a:lstStyle/>
          <a:p>
            <a:r>
              <a:rPr lang="fr-FR" dirty="0"/>
              <a:t>Pêche et aquaculture</a:t>
            </a:r>
            <a:endParaRPr lang="en-GB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78932DB0-2733-4BAD-BB5D-9536D20E09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47195" y="1017085"/>
            <a:ext cx="2820761" cy="334508"/>
          </a:xfrm>
        </p:spPr>
        <p:txBody>
          <a:bodyPr/>
          <a:lstStyle/>
          <a:p>
            <a:r>
              <a:rPr lang="fr-FR" dirty="0"/>
              <a:t>Elevage</a:t>
            </a:r>
          </a:p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6FB540F0-2ABD-4D9C-AA51-A68864DD78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25725" y="1483623"/>
            <a:ext cx="2684462" cy="1496898"/>
          </a:xfrm>
        </p:spPr>
        <p:txBody>
          <a:bodyPr/>
          <a:lstStyle/>
          <a:p>
            <a:r>
              <a:rPr lang="fr-FR" dirty="0"/>
              <a:t>Introduction de </a:t>
            </a:r>
            <a:r>
              <a:rPr lang="fr-FR" b="1" dirty="0"/>
              <a:t>5 000 poules de race </a:t>
            </a:r>
            <a:r>
              <a:rPr lang="fr-FR" b="1" dirty="0" err="1"/>
              <a:t>Wassachiè</a:t>
            </a:r>
            <a:r>
              <a:rPr lang="fr-FR" b="1" dirty="0"/>
              <a:t> du Mali </a:t>
            </a:r>
            <a:r>
              <a:rPr lang="fr-FR" dirty="0"/>
              <a:t>en appui à 120 groupements d’intérêt général de jeunes et de femmes.</a:t>
            </a:r>
            <a:endParaRPr lang="en-US" dirty="0"/>
          </a:p>
          <a:p>
            <a:r>
              <a:rPr lang="fr-FR" dirty="0"/>
              <a:t>Programme de </a:t>
            </a:r>
            <a:r>
              <a:rPr lang="fr-FR" b="1" dirty="0"/>
              <a:t>fourniture de poussins d’un jour </a:t>
            </a:r>
            <a:r>
              <a:rPr lang="fr-FR" dirty="0"/>
              <a:t>à partir de la Côte d’Ivoire pour les aviculteurs de la Guinée forestière. </a:t>
            </a:r>
            <a:endParaRPr lang="en-US" dirty="0"/>
          </a:p>
          <a:p>
            <a:r>
              <a:rPr lang="fr-FR" dirty="0"/>
              <a:t>Programme </a:t>
            </a:r>
            <a:r>
              <a:rPr lang="fr-FR" b="1" dirty="0"/>
              <a:t>d'amélioration de l'alimentation animale</a:t>
            </a:r>
            <a:r>
              <a:rPr lang="fr-FR" dirty="0"/>
              <a:t> : consiste en la construction de deux usines d’aliments pour animaux à travers le secteur privé.</a:t>
            </a:r>
            <a:endParaRPr lang="en-US" dirty="0"/>
          </a:p>
          <a:p>
            <a:endParaRPr lang="en-US" dirty="0"/>
          </a:p>
        </p:txBody>
      </p:sp>
      <p:sp>
        <p:nvSpPr>
          <p:cNvPr id="20" name="Text Placeholder 42">
            <a:extLst>
              <a:ext uri="{FF2B5EF4-FFF2-40B4-BE49-F238E27FC236}">
                <a16:creationId xmlns:a16="http://schemas.microsoft.com/office/drawing/2014/main" id="{C0DAAFE9-A800-45AE-A564-B17D39D93460}"/>
              </a:ext>
            </a:extLst>
          </p:cNvPr>
          <p:cNvSpPr txBox="1">
            <a:spLocks/>
          </p:cNvSpPr>
          <p:nvPr/>
        </p:nvSpPr>
        <p:spPr>
          <a:xfrm>
            <a:off x="3161509" y="1483623"/>
            <a:ext cx="2958033" cy="1316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b="1" dirty="0"/>
              <a:t>Pisciculture en haute mer</a:t>
            </a:r>
            <a:r>
              <a:rPr lang="fr-FR" dirty="0"/>
              <a:t>. Ce projet a été initié en 2018 pour la production des espèces marines en cages flottantes pour l’exportation et la vente sur le marché national</a:t>
            </a:r>
            <a:endParaRPr lang="en-US" dirty="0"/>
          </a:p>
          <a:p>
            <a:pPr lvl="0"/>
            <a:r>
              <a:rPr lang="fr-FR" dirty="0"/>
              <a:t>Mise en place d’une </a:t>
            </a:r>
            <a:r>
              <a:rPr lang="fr-FR" b="1" dirty="0"/>
              <a:t>centrale d’approvisionnement en intrants de pêche</a:t>
            </a:r>
            <a:r>
              <a:rPr lang="fr-FR" dirty="0"/>
              <a:t> </a:t>
            </a:r>
            <a:endParaRPr lang="en-US" dirty="0"/>
          </a:p>
          <a:p>
            <a:pPr lvl="0"/>
            <a:r>
              <a:rPr lang="fr-FR" b="1" dirty="0"/>
              <a:t>Construction d’unités de traitement de poisson </a:t>
            </a:r>
            <a:r>
              <a:rPr lang="fr-FR" dirty="0"/>
              <a:t>répondant aux normes de qualité </a:t>
            </a:r>
            <a:endParaRPr lang="en-US" dirty="0"/>
          </a:p>
          <a:p>
            <a:pPr lvl="0"/>
            <a:r>
              <a:rPr lang="fr-FR" dirty="0"/>
              <a:t>Implantation d’</a:t>
            </a:r>
            <a:r>
              <a:rPr lang="fr-FR" b="1" dirty="0"/>
              <a:t>unité de fabrication de matériels d’emballages </a:t>
            </a:r>
            <a:endParaRPr lang="en-US" b="1" dirty="0"/>
          </a:p>
          <a:p>
            <a:pPr lvl="0"/>
            <a:r>
              <a:rPr lang="fr-FR" b="1" dirty="0"/>
              <a:t>Empoissonnement des étangs/marres/retenues d’eau </a:t>
            </a:r>
            <a:r>
              <a:rPr lang="fr-FR" dirty="0"/>
              <a:t>à travers la coopération Guinée - Côte d'Ivoire.</a:t>
            </a: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fr-F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3CDF33-9AE2-46DD-95AD-1AF50805E2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1813" y="1483623"/>
            <a:ext cx="2820761" cy="1496898"/>
          </a:xfrm>
        </p:spPr>
        <p:txBody>
          <a:bodyPr/>
          <a:lstStyle/>
          <a:p>
            <a:pPr lvl="0"/>
            <a:r>
              <a:rPr lang="fr-FR" dirty="0"/>
              <a:t>Projet </a:t>
            </a:r>
            <a:r>
              <a:rPr lang="fr-FR" b="1" dirty="0"/>
              <a:t>d’Appui au Développement de la Pêche Artisanale</a:t>
            </a:r>
            <a:r>
              <a:rPr lang="fr-FR" dirty="0"/>
              <a:t> qui créera en 3 ans 19 500 emplois à travers le chantier naval de construction de barques en fibres de verre équipées de moteurs hors-bord</a:t>
            </a:r>
            <a:endParaRPr lang="en-US" dirty="0"/>
          </a:p>
          <a:p>
            <a:pPr lvl="0"/>
            <a:r>
              <a:rPr lang="fr-FR" dirty="0"/>
              <a:t>Projet de </a:t>
            </a:r>
            <a:r>
              <a:rPr lang="fr-FR" b="1" dirty="0"/>
              <a:t>développement de la crevetticulture </a:t>
            </a:r>
            <a:r>
              <a:rPr lang="fr-FR" dirty="0"/>
              <a:t>dans le cadre de partenariats publics-privés (collaboration japonaise)</a:t>
            </a:r>
            <a:endParaRPr lang="en-US" dirty="0"/>
          </a:p>
          <a:p>
            <a:pPr lvl="0"/>
            <a:r>
              <a:rPr lang="fr-FR" b="1" dirty="0"/>
              <a:t>Construction de centres techniques piscicoles </a:t>
            </a:r>
            <a:r>
              <a:rPr lang="fr-FR" dirty="0"/>
              <a:t>dans les quatre régions naturelles (en PPP avec les israéliens)</a:t>
            </a:r>
            <a:endParaRPr lang="en-US" dirty="0"/>
          </a:p>
          <a:p>
            <a:pPr lvl="0"/>
            <a:r>
              <a:rPr lang="fr-FR" dirty="0"/>
              <a:t>Démarrage en mars 2019 du </a:t>
            </a:r>
            <a:r>
              <a:rPr lang="fr-FR" b="1" dirty="0"/>
              <a:t>Projet de Pisciculture Commerciale et Familiale </a:t>
            </a:r>
            <a:r>
              <a:rPr lang="fr-FR" dirty="0"/>
              <a:t>dans 17 préfectures en collaboration avec l’Agence Française de Développement </a:t>
            </a:r>
            <a:endParaRPr lang="en-US" dirty="0"/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4A89587-B5DE-4F82-BD5B-7D10A28CB0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78477" y="1483623"/>
            <a:ext cx="2820761" cy="1496898"/>
          </a:xfrm>
        </p:spPr>
        <p:txBody>
          <a:bodyPr/>
          <a:lstStyle/>
          <a:p>
            <a:r>
              <a:rPr lang="fr-FR" b="1" dirty="0"/>
              <a:t>Insémination artificielle bovine </a:t>
            </a:r>
            <a:r>
              <a:rPr lang="fr-FR" dirty="0"/>
              <a:t>par l’introduction de semence de races exotiques (coopération guinéo-marocaine. 10 000 vaches seront inséminées en 2019.</a:t>
            </a:r>
            <a:endParaRPr lang="en-US" dirty="0"/>
          </a:p>
          <a:p>
            <a:r>
              <a:rPr lang="fr-FR" b="1" dirty="0"/>
              <a:t>Introduction de 445 géniteurs porcins </a:t>
            </a:r>
            <a:r>
              <a:rPr lang="fr-FR" dirty="0"/>
              <a:t>de race pure exotique venus de Côte d’Ivoire pour lutter contre les effets de la consanguinité </a:t>
            </a:r>
            <a:endParaRPr lang="en-US" dirty="0"/>
          </a:p>
          <a:p>
            <a:r>
              <a:rPr lang="fr-FR" b="1" dirty="0"/>
              <a:t>Introduction de 300 chèvres de race Maradi du Niger </a:t>
            </a:r>
            <a:r>
              <a:rPr lang="fr-FR" dirty="0"/>
              <a:t>pour améliorer la productivité des élevages caprins dans 21 préfectures</a:t>
            </a:r>
            <a:endParaRPr lang="en-US" dirty="0"/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D3FB80-D67A-40C4-B590-DF4FB726C6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783" b="25969"/>
          <a:stretch/>
        </p:blipFill>
        <p:spPr>
          <a:xfrm>
            <a:off x="8954776" y="5104263"/>
            <a:ext cx="2684462" cy="12837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397E96-6BD2-421B-89A2-C8A29C29FA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4135" y="5104263"/>
            <a:ext cx="2103523" cy="147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30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8XXaoJSea6d2a2UbUwO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8XXaoJSea6d2a2UbUwO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HCTD4L.SFiG9qfRJrZ5z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plelt6QSpeyjqL.UX06x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plelt6QSpeyjqL.UX06x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HCTD4L.SFiG9qfRJrZ5z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zLIQ1rS2.OepH8R3eRW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FIx.hdKTnm7m1X74ZDIw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phWtAWQmua6rmAkUm5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8XXaoJSea6d2a2UbUwO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HCTD4L.SFiG9qfRJrZ5z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R20TN3yQYaeYyJKPfU9wg"/>
</p:tagLst>
</file>

<file path=ppt/theme/theme1.xml><?xml version="1.0" encoding="utf-8"?>
<a:theme xmlns:a="http://schemas.openxmlformats.org/drawingml/2006/main" name="Office Theme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inimalist_Template_03_CA - v7" id="{215D63C3-B139-4AD7-9F60-51396BC82D2C}" vid="{FAE53EBD-DCD0-4C4A-8B10-EB06EA2364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0439D9-8631-4FC1-BCE0-1BDB23425EE1}">
  <ds:schemaRefs>
    <ds:schemaRef ds:uri="http://purl.org/dc/elements/1.1/"/>
    <ds:schemaRef ds:uri="http://schemas.microsoft.com/office/infopath/2007/PartnerControl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b0879af-3eba-417a-a55a-ffe6dcd6ca77"/>
    <ds:schemaRef ds:uri="6dc4bcd6-49db-4c07-9060-8acfc67cef9f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7D8A4B1-1036-4F2B-9C1A-A86F68D314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presentation</Template>
  <TotalTime>0</TotalTime>
  <Words>723</Words>
  <Application>Microsoft Office PowerPoint</Application>
  <PresentationFormat>Widescreen</PresentationFormat>
  <Paragraphs>94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Wingdings</vt:lpstr>
      <vt:lpstr>Office Theme</vt:lpstr>
      <vt:lpstr>think-cell Slide</vt:lpstr>
      <vt:lpstr>Investir dans l’élevage et la pêche </vt:lpstr>
      <vt:lpstr>Plan</vt:lpstr>
      <vt:lpstr>Présentation générale</vt:lpstr>
      <vt:lpstr>Présentation générale</vt:lpstr>
      <vt:lpstr>Ressources animales et halieutiques abondantes</vt:lpstr>
      <vt:lpstr>Ressources animales et halieutiques abondantes</vt:lpstr>
      <vt:lpstr>Réformes engagées</vt:lpstr>
      <vt:lpstr>Des réformes ambitieuses</vt:lpstr>
      <vt:lpstr>Des Initiatives Présidentielles pour le développement rural</vt:lpstr>
      <vt:lpstr>Opportunités d’investissement</vt:lpstr>
      <vt:lpstr>Opportunités d’investissement</vt:lpstr>
      <vt:lpstr>Merci de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2019-02-23T12:49:18Z</dcterms:created>
  <dcterms:modified xsi:type="dcterms:W3CDTF">2019-05-22T13:40:02Z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