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96" r:id="rId6"/>
    <p:sldId id="297" r:id="rId7"/>
    <p:sldId id="258" r:id="rId8"/>
    <p:sldId id="257" r:id="rId9"/>
    <p:sldId id="304" r:id="rId10"/>
    <p:sldId id="298" r:id="rId11"/>
    <p:sldId id="299" r:id="rId12"/>
    <p:sldId id="308" r:id="rId13"/>
    <p:sldId id="303" r:id="rId14"/>
    <p:sldId id="302" r:id="rId15"/>
    <p:sldId id="269" r:id="rId16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E52"/>
    <a:srgbClr val="067F9C"/>
    <a:srgbClr val="01C6FD"/>
    <a:srgbClr val="79AE02"/>
    <a:srgbClr val="0C596D"/>
    <a:srgbClr val="03556D"/>
    <a:srgbClr val="145C72"/>
    <a:srgbClr val="0000A4"/>
    <a:srgbClr val="1ABEEB"/>
    <a:srgbClr val="1DA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21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3.xml"/><Relationship Id="rId7" Type="http://schemas.openxmlformats.org/officeDocument/2006/relationships/image" Target="../media/image2.jp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8.JPG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1.emf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tags" Target="../tags/tag26.xml"/><Relationship Id="rId7" Type="http://schemas.openxmlformats.org/officeDocument/2006/relationships/image" Target="../media/image19.jpg"/><Relationship Id="rId2" Type="http://schemas.openxmlformats.org/officeDocument/2006/relationships/tags" Target="../tags/tag2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0.xml"/><Relationship Id="rId9" Type="http://schemas.openxmlformats.org/officeDocument/2006/relationships/hyperlink" Target="http://www.invest.gov.g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5.jp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1.xml"/><Relationship Id="rId7" Type="http://schemas.openxmlformats.org/officeDocument/2006/relationships/image" Target="../media/image7.JP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tags" Target="../tags/tag13.xml"/><Relationship Id="rId7" Type="http://schemas.openxmlformats.org/officeDocument/2006/relationships/image" Target="../media/image9.jpg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1.jpg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7.xml"/><Relationship Id="rId7" Type="http://schemas.openxmlformats.org/officeDocument/2006/relationships/image" Target="../media/image12.jpeg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5.jpe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tags" Target="../tags/tag19.xml"/><Relationship Id="rId7" Type="http://schemas.openxmlformats.org/officeDocument/2006/relationships/image" Target="../media/image16.jpg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09DF5CB-4789-4060-B39A-E493FC104BA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179978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D911C47-4EAE-4ABC-9EF0-1AE40F7F4C5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901450"/>
            <a:ext cx="10607040" cy="701731"/>
          </a:xfrm>
        </p:spPr>
        <p:txBody>
          <a:bodyPr/>
          <a:lstStyle/>
          <a:p>
            <a:r>
              <a:rPr lang="en-IN" dirty="0"/>
              <a:t>Invest in livestock and fishing</a:t>
            </a:r>
            <a:endParaRPr lang="en-GB" dirty="0"/>
          </a:p>
        </p:txBody>
      </p:sp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71" y="5603181"/>
            <a:ext cx="9747842" cy="3693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N" dirty="0"/>
              <a:t>Rural development at the heart of food self-sufficiency </a:t>
            </a:r>
            <a:endParaRPr lang="fr-FR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37446A3-465D-4DAA-B250-88D029F44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5959C651-6B4B-4483-812B-51D8017D4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9264" y="24105"/>
            <a:ext cx="10412736" cy="4508013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id="{66EF098C-6C20-4E9F-9F69-3B11972AC9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0"/>
            <a:ext cx="6608112" cy="4532118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ABAE5B-19E4-4A0C-9817-004C896BDF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90" y="0"/>
            <a:ext cx="2325041" cy="21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54671E8-FD53-4943-AA19-857680B2D45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10827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6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54671E8-FD53-4943-AA19-857680B2D4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31520F8-DC57-4EF1-B20F-312356586A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282905" cy="7115376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189951"/>
            <a:ext cx="9666514" cy="168672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Investment opportunities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10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4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1AFCBA1-EA94-4136-B09C-70BE8F21636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0" name="think-cell Slide" r:id="rId6" imgW="470" imgH="469" progId="TCLayout.ActiveDocument.1">
                  <p:embed/>
                </p:oleObj>
              </mc:Choice>
              <mc:Fallback>
                <p:oleObj name="think-cell Slide" r:id="rId6" imgW="470" imgH="46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1AFCBA1-EA94-4136-B09C-70BE8F2163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55A0623-F755-424D-B170-1C6ED036136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96BCC-1C67-4315-B9DB-EB421988C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Investment</a:t>
            </a:r>
            <a:r>
              <a:rPr lang="fr-FR" dirty="0"/>
              <a:t> </a:t>
            </a:r>
            <a:r>
              <a:rPr lang="fr-FR" dirty="0" err="1"/>
              <a:t>opportunities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95CD7-CCE7-42B7-90E3-4D0C47EB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Tableau 11">
            <a:extLst>
              <a:ext uri="{FF2B5EF4-FFF2-40B4-BE49-F238E27FC236}">
                <a16:creationId xmlns:a16="http://schemas.microsoft.com/office/drawing/2014/main" id="{853B7EAE-4F42-493E-B884-D2B70BEC49C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30651703"/>
              </p:ext>
            </p:extLst>
          </p:nvPr>
        </p:nvGraphicFramePr>
        <p:xfrm>
          <a:off x="790490" y="1564490"/>
          <a:ext cx="9706428" cy="1346466"/>
        </p:xfrm>
        <a:graphic>
          <a:graphicData uri="http://schemas.openxmlformats.org/drawingml/2006/table">
            <a:tbl>
              <a:tblPr/>
              <a:tblGrid>
                <a:gridCol w="811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5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noProof="0">
                          <a:latin typeface="+mj-lt"/>
                          <a:ea typeface="Calibri"/>
                          <a:cs typeface="Times New Roman"/>
                        </a:rPr>
                        <a:t>NO.</a:t>
                      </a:r>
                      <a:endParaRPr lang="en-US" sz="1800" noProof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noProof="0">
                          <a:latin typeface="+mj-lt"/>
                          <a:ea typeface="Calibri"/>
                          <a:cs typeface="Times New Roman"/>
                        </a:rPr>
                        <a:t>PROJECT</a:t>
                      </a:r>
                      <a:endParaRPr lang="en-US" sz="1800" noProof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noProof="0">
                          <a:latin typeface="+mj-lt"/>
                          <a:ea typeface="Calibri"/>
                          <a:cs typeface="Times New Roman"/>
                        </a:rPr>
                        <a:t>COST</a:t>
                      </a:r>
                      <a:endParaRPr lang="en-US" sz="1800" noProof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Development of intensive meat and dairy production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million USD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Creation of a poultry and egg production complex in Upper Guinea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12.7 million USD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879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493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F37B0E1-EAF9-42B9-AB0B-2AB530D2826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321995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2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1639F12-10DF-4BE2-A9DF-ED86C9BD66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33E73E-2F4E-4EB2-9016-B17AE59783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62" b="4849"/>
          <a:stretch/>
        </p:blipFill>
        <p:spPr>
          <a:xfrm>
            <a:off x="0" y="2329989"/>
            <a:ext cx="12192000" cy="4528011"/>
          </a:xfrm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7A54B61-8541-AB40-BD1C-F80E8A4240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/>
          <a:srcRect t="13254" b="9198"/>
          <a:stretch/>
        </p:blipFill>
        <p:spPr>
          <a:xfrm>
            <a:off x="1" y="0"/>
            <a:ext cx="12191999" cy="3429000"/>
          </a:xfrm>
        </p:spPr>
      </p:pic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8DBDD9F7-3B84-F743-95F4-C9FA74DA597F}"/>
              </a:ext>
            </a:extLst>
          </p:cNvPr>
          <p:cNvSpPr txBox="1">
            <a:spLocks/>
          </p:cNvSpPr>
          <p:nvPr/>
        </p:nvSpPr>
        <p:spPr>
          <a:xfrm flipH="1">
            <a:off x="-1" y="4292053"/>
            <a:ext cx="12191997" cy="2565947"/>
          </a:xfrm>
          <a:custGeom>
            <a:avLst/>
            <a:gdLst>
              <a:gd name="connsiteX0" fmla="*/ 12486732 w 13339868"/>
              <a:gd name="connsiteY0" fmla="*/ 1914 h 2962751"/>
              <a:gd name="connsiteX1" fmla="*/ 6703529 w 13339868"/>
              <a:gd name="connsiteY1" fmla="*/ 827870 h 2962751"/>
              <a:gd name="connsiteX2" fmla="*/ 704617 w 13339868"/>
              <a:gd name="connsiteY2" fmla="*/ 1735152 h 2962751"/>
              <a:gd name="connsiteX3" fmla="*/ 0 w 13339868"/>
              <a:gd name="connsiteY3" fmla="*/ 1775657 h 2962751"/>
              <a:gd name="connsiteX4" fmla="*/ 0 w 13339868"/>
              <a:gd name="connsiteY4" fmla="*/ 2962751 h 2962751"/>
              <a:gd name="connsiteX5" fmla="*/ 13339868 w 13339868"/>
              <a:gd name="connsiteY5" fmla="*/ 2962751 h 2962751"/>
              <a:gd name="connsiteX6" fmla="*/ 13339868 w 13339868"/>
              <a:gd name="connsiteY6" fmla="*/ 13763 h 2962751"/>
              <a:gd name="connsiteX7" fmla="*/ 12991874 w 13339868"/>
              <a:gd name="connsiteY7" fmla="*/ 2211 h 2962751"/>
              <a:gd name="connsiteX8" fmla="*/ 12486732 w 13339868"/>
              <a:gd name="connsiteY8" fmla="*/ 1914 h 296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9868" h="2962751">
                <a:moveTo>
                  <a:pt x="12486732" y="1914"/>
                </a:moveTo>
                <a:cubicBezTo>
                  <a:pt x="11089145" y="23578"/>
                  <a:pt x="9273241" y="233112"/>
                  <a:pt x="6703529" y="827870"/>
                </a:cubicBezTo>
                <a:cubicBezTo>
                  <a:pt x="4500510" y="1337758"/>
                  <a:pt x="2693772" y="1601336"/>
                  <a:pt x="704617" y="1735152"/>
                </a:cubicBezTo>
                <a:lnTo>
                  <a:pt x="0" y="1775657"/>
                </a:lnTo>
                <a:lnTo>
                  <a:pt x="0" y="2962751"/>
                </a:lnTo>
                <a:lnTo>
                  <a:pt x="13339868" y="2962751"/>
                </a:lnTo>
                <a:lnTo>
                  <a:pt x="13339868" y="13763"/>
                </a:lnTo>
                <a:lnTo>
                  <a:pt x="12991874" y="2211"/>
                </a:lnTo>
                <a:cubicBezTo>
                  <a:pt x="12829592" y="-567"/>
                  <a:pt x="12661430" y="-794"/>
                  <a:pt x="12486732" y="1914"/>
                </a:cubicBezTo>
                <a:close/>
              </a:path>
            </a:pathLst>
          </a:custGeom>
          <a:solidFill>
            <a:schemeClr val="tx1">
              <a:alpha val="62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1800" b="0" kern="1200" dirty="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Insert Image</a:t>
            </a:r>
          </a:p>
        </p:txBody>
      </p:sp>
      <p:sp>
        <p:nvSpPr>
          <p:cNvPr id="12" name="Rectangle 11" descr="Lower accent block for slide image">
            <a:extLst>
              <a:ext uri="{FF2B5EF4-FFF2-40B4-BE49-F238E27FC236}">
                <a16:creationId xmlns:a16="http://schemas.microsoft.com/office/drawing/2014/main" id="{D7F67FDF-D697-3249-AD21-75F6353FFBA5}"/>
              </a:ext>
            </a:extLst>
          </p:cNvPr>
          <p:cNvSpPr/>
          <p:nvPr/>
        </p:nvSpPr>
        <p:spPr>
          <a:xfrm>
            <a:off x="438912" y="4690872"/>
            <a:ext cx="73152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84" y="4580408"/>
            <a:ext cx="6563506" cy="1311128"/>
          </a:xfrm>
        </p:spPr>
        <p:txBody>
          <a:bodyPr/>
          <a:lstStyle/>
          <a:p>
            <a:r>
              <a:rPr lang="en-IN" spc="0" dirty="0"/>
              <a:t>Thank you for </a:t>
            </a:r>
            <a:br>
              <a:rPr lang="en-IN" spc="0" dirty="0"/>
            </a:br>
            <a:r>
              <a:rPr lang="en-IN" spc="0" dirty="0"/>
              <a:t>your attention</a:t>
            </a:r>
            <a:endParaRPr lang="en-GB" spc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7317BB-02BC-42D9-B0EA-8C6C6EE029E6}"/>
              </a:ext>
            </a:extLst>
          </p:cNvPr>
          <p:cNvSpPr txBox="1">
            <a:spLocks/>
          </p:cNvSpPr>
          <p:nvPr/>
        </p:nvSpPr>
        <p:spPr>
          <a:xfrm>
            <a:off x="1563169" y="6013130"/>
            <a:ext cx="8825659" cy="860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www.invest.gov.gn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D28204-5683-42AA-A48B-74604DE1A9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62" y="0"/>
            <a:ext cx="2325041" cy="21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FD933F4-9E79-4C0A-AB63-71E0FD2A94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1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FD933F4-9E79-4C0A-AB63-71E0FD2A9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326A60E-DEA1-4B4B-BDE6-F04311410F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4CA36-9318-4A11-93CE-B7E860FE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857517"/>
            <a:ext cx="9404723" cy="590931"/>
          </a:xfrm>
        </p:spPr>
        <p:txBody>
          <a:bodyPr/>
          <a:lstStyle/>
          <a:p>
            <a:r>
              <a:rPr lang="en-US" dirty="0"/>
              <a:t>Plan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AA13E-4F44-48E6-AFDD-9C2DC997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IN" sz="2800" dirty="0"/>
              <a:t>General presentation</a:t>
            </a:r>
          </a:p>
          <a:p>
            <a:pPr lvl="1"/>
            <a:r>
              <a:rPr lang="en-IN" sz="2800" dirty="0"/>
              <a:t>Abundant animal and fisheries resources</a:t>
            </a:r>
          </a:p>
          <a:p>
            <a:pPr lvl="1"/>
            <a:r>
              <a:rPr lang="en-IN" sz="2800" dirty="0"/>
              <a:t>Reforms underway</a:t>
            </a:r>
          </a:p>
          <a:p>
            <a:pPr lvl="1"/>
            <a:r>
              <a:rPr lang="en-IN" sz="2800" dirty="0"/>
              <a:t>Investment opportunities </a:t>
            </a:r>
            <a:endParaRPr lang="fr-FR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2AA25-FEA4-4925-843B-7A630517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09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54671E8-FD53-4943-AA19-857680B2D45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8789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54671E8-FD53-4943-AA19-857680B2D4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31520F8-DC57-4EF1-B20F-312356586A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/>
          <a:srcRect t="15937" b="1"/>
          <a:stretch/>
        </p:blipFill>
        <p:spPr>
          <a:xfrm>
            <a:off x="20864" y="0"/>
            <a:ext cx="12192000" cy="6832600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132287"/>
            <a:ext cx="9666514" cy="1686720"/>
          </a:xfrm>
        </p:spPr>
        <p:txBody>
          <a:bodyPr/>
          <a:lstStyle/>
          <a:p>
            <a:r>
              <a:rPr lang="en-US" dirty="0"/>
              <a:t>General presentation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95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56AA637-AABF-440A-BE31-5A6D53FEBB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56AA637-AABF-440A-BE31-5A6D53FEBB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9C8BC4B3-D340-484F-8F32-324B26107A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BA3C-4854-40A9-8432-845A9656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presentation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634E4-BD44-448A-8026-7ED5BB8E5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528933"/>
            <a:ext cx="5996254" cy="458593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Area: 245,857 Km²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Population: 12 million inhabitants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One of the highest growth rates in the world: </a:t>
            </a:r>
            <a:br>
              <a:rPr lang="en-IN" dirty="0"/>
            </a:br>
            <a:r>
              <a:rPr lang="en-IN" dirty="0"/>
              <a:t>9.9% on average since 2016 (IMF)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Gain of 27 ranks in the World Bank's Doing Business in 7 years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Mobilization of more than 21 billion USD at </a:t>
            </a:r>
            <a:br>
              <a:rPr lang="en-IN" dirty="0"/>
            </a:br>
            <a:r>
              <a:rPr lang="en-IN" dirty="0"/>
              <a:t>the PNDES Advisory Group for 2016-2020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Guinea-China framework agreement: 20 billion USD over 20 years for infrastructure financing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807C-4E90-4B40-9746-4065593C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85F7F8-F157-41B8-92B0-F756CEA0A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2597" y="988000"/>
            <a:ext cx="5391106" cy="52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84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FD933F4-9E79-4C0A-AB63-71E0FD2A94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168996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FD933F4-9E79-4C0A-AB63-71E0FD2A9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326A60E-DEA1-4B4B-BDE6-F04311410F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28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4CA36-9318-4A11-93CE-B7E860FE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81" y="396084"/>
            <a:ext cx="9404723" cy="480131"/>
          </a:xfrm>
        </p:spPr>
        <p:txBody>
          <a:bodyPr/>
          <a:lstStyle/>
          <a:p>
            <a:r>
              <a:rPr lang="en-IN" sz="2800" dirty="0"/>
              <a:t>Abundant animal and fisheries resources</a:t>
            </a:r>
            <a:endParaRPr lang="fr-FR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AA13E-4F44-48E6-AFDD-9C2DC997A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81" y="1209213"/>
            <a:ext cx="7636498" cy="493487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400" b="1" dirty="0" err="1"/>
              <a:t>Livestock</a:t>
            </a:r>
            <a:r>
              <a:rPr lang="fr-FR" sz="2400" b="1" dirty="0"/>
              <a:t> </a:t>
            </a:r>
            <a:r>
              <a:rPr lang="fr-FR" sz="2400" b="1" dirty="0" err="1"/>
              <a:t>breeding</a:t>
            </a:r>
            <a:r>
              <a:rPr lang="fr-FR" sz="2400" b="1" dirty="0"/>
              <a:t> </a:t>
            </a:r>
            <a:r>
              <a:rPr lang="fr-FR" dirty="0"/>
              <a:t> </a:t>
            </a:r>
          </a:p>
          <a:p>
            <a:pPr>
              <a:spcAft>
                <a:spcPts val="0"/>
              </a:spcAft>
            </a:pPr>
            <a:r>
              <a:rPr lang="en-IN" sz="2200" dirty="0"/>
              <a:t>A country with a strong pastoral tradition (300,000 herders)  </a:t>
            </a:r>
          </a:p>
          <a:p>
            <a:pPr>
              <a:spcAft>
                <a:spcPts val="0"/>
              </a:spcAft>
            </a:pPr>
            <a:r>
              <a:rPr lang="en-IN" sz="2200" dirty="0"/>
              <a:t>A diversity of agro-ecological conditions</a:t>
            </a:r>
          </a:p>
          <a:p>
            <a:pPr>
              <a:spcAft>
                <a:spcPts val="0"/>
              </a:spcAft>
            </a:pPr>
            <a:r>
              <a:rPr lang="en-IN" sz="2200" dirty="0"/>
              <a:t>Presence of rich and varied natural pastures (70,000 km²)</a:t>
            </a:r>
          </a:p>
          <a:p>
            <a:pPr>
              <a:spcAft>
                <a:spcPts val="0"/>
              </a:spcAft>
            </a:pPr>
            <a:r>
              <a:rPr lang="en-IN" sz="2200" dirty="0"/>
              <a:t>Water resources consisting of several river basins (1,165 waterways)</a:t>
            </a:r>
          </a:p>
          <a:p>
            <a:pPr>
              <a:spcAft>
                <a:spcPts val="0"/>
              </a:spcAft>
            </a:pPr>
            <a:r>
              <a:rPr lang="en-IN" sz="2200" dirty="0"/>
              <a:t>Availability of agricultural and agro-industrial by-products for livestock feed </a:t>
            </a:r>
          </a:p>
          <a:p>
            <a:pPr>
              <a:spcAft>
                <a:spcPts val="0"/>
              </a:spcAft>
            </a:pPr>
            <a:r>
              <a:rPr lang="en-IN" sz="2200" dirty="0"/>
              <a:t>A livestock (cattle, sheep and goats) made up of species and breeds characterized by their hardiness, their ability to adapt to their environment and especially their resistance to </a:t>
            </a:r>
            <a:r>
              <a:rPr lang="en-IN" sz="2200" dirty="0" err="1"/>
              <a:t>trypanosomiasis</a:t>
            </a:r>
            <a:endParaRPr lang="en-IN" sz="22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2AA25-FEA4-4925-843B-7A630517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E98C44-9575-4B08-9B5C-82E290C247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150" y="961563"/>
            <a:ext cx="3347466" cy="22257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61C1AA-9415-49C5-9C5C-1CCABF15C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8200" y="3429000"/>
            <a:ext cx="3328416" cy="21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97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FD933F4-9E79-4C0A-AB63-71E0FD2A94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354495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1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FD933F4-9E79-4C0A-AB63-71E0FD2A9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326A60E-DEA1-4B4B-BDE6-F04311410F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28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4CA36-9318-4A11-93CE-B7E860FE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81" y="396084"/>
            <a:ext cx="9404723" cy="480131"/>
          </a:xfrm>
        </p:spPr>
        <p:txBody>
          <a:bodyPr/>
          <a:lstStyle/>
          <a:p>
            <a:r>
              <a:rPr lang="en-IN" sz="2800" dirty="0"/>
              <a:t>Abundant animal and fisheries resources</a:t>
            </a:r>
            <a:endParaRPr lang="fr-FR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AA13E-4F44-48E6-AFDD-9C2DC997A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03" y="1181100"/>
            <a:ext cx="7312647" cy="4715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err="1"/>
              <a:t>Fishing</a:t>
            </a:r>
            <a:r>
              <a:rPr lang="fr-FR" sz="2200" dirty="0"/>
              <a:t> </a:t>
            </a:r>
          </a:p>
          <a:p>
            <a:pPr>
              <a:spcAft>
                <a:spcPts val="0"/>
              </a:spcAft>
            </a:pPr>
            <a:r>
              <a:rPr lang="en-IN" sz="2200" dirty="0"/>
              <a:t>330 km of maritime coast</a:t>
            </a:r>
          </a:p>
          <a:p>
            <a:pPr>
              <a:spcAft>
                <a:spcPts val="0"/>
              </a:spcAft>
            </a:pPr>
            <a:r>
              <a:rPr lang="en-IN" sz="2200" dirty="0"/>
              <a:t>Hydrographic network comprising 23 river basins, including 9 national and 14 </a:t>
            </a:r>
            <a:r>
              <a:rPr lang="en-IN" sz="2200" dirty="0" err="1"/>
              <a:t>transboundary</a:t>
            </a:r>
            <a:endParaRPr lang="en-IN" sz="2200" dirty="0"/>
          </a:p>
          <a:p>
            <a:pPr>
              <a:spcAft>
                <a:spcPts val="0"/>
              </a:spcAft>
            </a:pPr>
            <a:r>
              <a:rPr lang="en-IN" sz="2200" dirty="0"/>
              <a:t>Estimated fishing potential between 150,000 and 250,000 tons of fish/year</a:t>
            </a:r>
          </a:p>
          <a:p>
            <a:pPr>
              <a:spcAft>
                <a:spcPts val="0"/>
              </a:spcAft>
            </a:pPr>
            <a:r>
              <a:rPr lang="en-IN" sz="2200" dirty="0"/>
              <a:t>Aquaculture potential estimated at 520,000 ha </a:t>
            </a:r>
          </a:p>
          <a:p>
            <a:pPr>
              <a:spcAft>
                <a:spcPts val="0"/>
              </a:spcAft>
            </a:pPr>
            <a:r>
              <a:rPr lang="en-IN" sz="2200" dirty="0"/>
              <a:t>140,000 ha of land in mangrove and back mangrove swamps</a:t>
            </a:r>
          </a:p>
          <a:p>
            <a:pPr>
              <a:spcAft>
                <a:spcPts val="0"/>
              </a:spcAft>
            </a:pPr>
            <a:r>
              <a:rPr lang="en-IN" sz="2200" dirty="0"/>
              <a:t>200,000 ha of river alluvial plains </a:t>
            </a:r>
            <a:endParaRPr lang="fr-FR" sz="2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2AA25-FEA4-4925-843B-7A630517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C505E4-C69C-402F-BE38-3173A4D02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0550" y="1181100"/>
            <a:ext cx="3727450" cy="2481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360FD6-6F0B-456A-A0F1-1854ABACC0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550" y="4010418"/>
            <a:ext cx="3727450" cy="227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83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54671E8-FD53-4943-AA19-857680B2D45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450334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1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54671E8-FD53-4943-AA19-857680B2D4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31520F8-DC57-4EF1-B20F-312356586A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tretch>
            <a:fillRect/>
          </a:stretch>
        </p:blipFill>
        <p:spPr>
          <a:xfrm>
            <a:off x="0" y="-10732"/>
            <a:ext cx="12192000" cy="6868732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157000"/>
            <a:ext cx="9666514" cy="1686720"/>
          </a:xfrm>
        </p:spPr>
        <p:txBody>
          <a:bodyPr/>
          <a:lstStyle/>
          <a:p>
            <a:r>
              <a:rPr lang="en-US" dirty="0"/>
              <a:t>Reforms underway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7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36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31B2395-D78E-4A35-A8CE-2A7D48DFEE3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780989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9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31B2395-D78E-4A35-A8CE-2A7D48DFEE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BA58C5-0405-4C5D-AE9A-D355767D346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36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Ambitious reforms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C4CB2C1-7DE3-44DC-A4F5-55C9466AE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392" y="3101517"/>
            <a:ext cx="2820761" cy="334508"/>
          </a:xfrm>
        </p:spPr>
        <p:txBody>
          <a:bodyPr/>
          <a:lstStyle/>
          <a:p>
            <a:r>
              <a:rPr lang="fr-FR" dirty="0"/>
              <a:t>Marketing &amp; Food</a:t>
            </a:r>
            <a:endParaRPr lang="en-GB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FFB9D38-CDF6-45F7-A615-007F303B1A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5393" y="3596810"/>
            <a:ext cx="2862500" cy="1720230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dirty="0"/>
              <a:t>1 regional livestock market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dirty="0"/>
              <a:t>4 prefectural cattle markets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dirty="0"/>
              <a:t>4 improved slaughter areas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dirty="0"/>
              <a:t>10 pastoral boreholes equipped with solar pumping systems in the cattle breeding regions of </a:t>
            </a:r>
            <a:r>
              <a:rPr lang="en-IN" dirty="0" err="1"/>
              <a:t>Gaoual</a:t>
            </a:r>
            <a:r>
              <a:rPr lang="en-IN" dirty="0"/>
              <a:t> and </a:t>
            </a:r>
            <a:r>
              <a:rPr lang="en-IN" dirty="0" err="1"/>
              <a:t>Dinguiraye</a:t>
            </a:r>
            <a:endParaRPr lang="fr-FR" dirty="0"/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dirty="0"/>
              <a:t>Implementation of a master plan for the development and management of pastoral areas including 124 sites 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8932DB0-2733-4BAD-BB5D-9536D20E09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87754" y="3163306"/>
            <a:ext cx="2820761" cy="334508"/>
          </a:xfrm>
        </p:spPr>
        <p:txBody>
          <a:bodyPr/>
          <a:lstStyle/>
          <a:p>
            <a:r>
              <a:rPr lang="fr-FR" dirty="0"/>
              <a:t>Maritime Protection</a:t>
            </a:r>
            <a:endParaRPr lang="en-GB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6FB540F0-2ABD-4D9C-AA51-A68864DD78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24053" y="3519243"/>
            <a:ext cx="2684462" cy="1496898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dirty="0"/>
              <a:t>Revision of the Maritime Fisheries Code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dirty="0"/>
              <a:t>Revision of the Inland Fisheries Code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dirty="0"/>
              <a:t>Adoption of a new Aquaculture Code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dirty="0"/>
              <a:t>Creation of a maritime prefecture to board offending vessels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dirty="0"/>
              <a:t>Introduction of secure documents for fishing licenses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8849DCBF-FE6C-4038-BE61-0BE3E249C3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7693" y="3151385"/>
            <a:ext cx="2921361" cy="334508"/>
          </a:xfrm>
        </p:spPr>
        <p:txBody>
          <a:bodyPr/>
          <a:lstStyle/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Animal production 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E0FF0889-3DA9-4826-A04E-4A4BD4C04C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2949" y="3519243"/>
            <a:ext cx="2951562" cy="16085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Annual growth of livestock by 16.25% between 2014 and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Increase of fish farming with an annual output from 100 tons of fish in 2010 to 2,400 tons of fish in 2018.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Growth in exports of fresh fish (284%), smoked fish (163.5%) and dried fish (153.3%) between 2012 and 2018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505F699C-4B66-4DBB-B943-8C51899CBA97}"/>
              </a:ext>
            </a:extLst>
          </p:cNvPr>
          <p:cNvSpPr txBox="1">
            <a:spLocks/>
          </p:cNvSpPr>
          <p:nvPr/>
        </p:nvSpPr>
        <p:spPr>
          <a:xfrm>
            <a:off x="3228232" y="3123854"/>
            <a:ext cx="2820761" cy="334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Animal </a:t>
            </a:r>
            <a:r>
              <a:rPr lang="fr-FR" dirty="0" err="1"/>
              <a:t>health</a:t>
            </a:r>
            <a:r>
              <a:rPr lang="fr-FR" dirty="0"/>
              <a:t> &amp; public</a:t>
            </a:r>
            <a:endParaRPr lang="en-GB" dirty="0"/>
          </a:p>
        </p:txBody>
      </p:sp>
      <p:sp>
        <p:nvSpPr>
          <p:cNvPr id="20" name="Text Placeholder 42">
            <a:extLst>
              <a:ext uri="{FF2B5EF4-FFF2-40B4-BE49-F238E27FC236}">
                <a16:creationId xmlns:a16="http://schemas.microsoft.com/office/drawing/2014/main" id="{C0DAAFE9-A800-45AE-A564-B17D39D93460}"/>
              </a:ext>
            </a:extLst>
          </p:cNvPr>
          <p:cNvSpPr txBox="1">
            <a:spLocks/>
          </p:cNvSpPr>
          <p:nvPr/>
        </p:nvSpPr>
        <p:spPr>
          <a:xfrm>
            <a:off x="3159597" y="3519243"/>
            <a:ext cx="2958033" cy="1316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dirty="0"/>
              <a:t>Rehabilitation of the veterinary diagnostic laboratory (USAID &amp; FAO support)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dirty="0"/>
              <a:t>Construction of 4 regional laboratories in progress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dirty="0"/>
              <a:t>Renovation and equipment of the Livestock Farming Support and Demonstration </a:t>
            </a:r>
            <a:r>
              <a:rPr lang="en-IN" dirty="0" err="1"/>
              <a:t>centers</a:t>
            </a:r>
            <a:r>
              <a:rPr lang="en-IN" dirty="0"/>
              <a:t> in </a:t>
            </a:r>
            <a:r>
              <a:rPr lang="en-IN" dirty="0" err="1"/>
              <a:t>Boké</a:t>
            </a:r>
            <a:r>
              <a:rPr lang="en-IN" dirty="0"/>
              <a:t> and </a:t>
            </a:r>
            <a:r>
              <a:rPr lang="en-IN" dirty="0" err="1"/>
              <a:t>Famoïla</a:t>
            </a:r>
            <a:r>
              <a:rPr lang="en-IN" dirty="0"/>
              <a:t> 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dirty="0"/>
              <a:t>Construction in </a:t>
            </a:r>
            <a:r>
              <a:rPr lang="en-IN" dirty="0" err="1"/>
              <a:t>Kouria</a:t>
            </a:r>
            <a:r>
              <a:rPr lang="en-IN" dirty="0"/>
              <a:t> of a laboratory meeting international standards (support of the World Bank REDISSE Project).</a:t>
            </a:r>
          </a:p>
        </p:txBody>
      </p:sp>
      <p:pic>
        <p:nvPicPr>
          <p:cNvPr id="23567" name="Picture 15" descr="https://encrypted-tbn0.gstatic.com/images?q=tbn:ANd9GcSfzH2lN-RLOrJt0an6XJCb4lLR_p9UxHgzT8iHVdzIBzGsRzaK">
            <a:extLst>
              <a:ext uri="{FF2B5EF4-FFF2-40B4-BE49-F238E27FC236}">
                <a16:creationId xmlns:a16="http://schemas.microsoft.com/office/drawing/2014/main" id="{1D37BF08-E8A0-4C29-ADFE-EB634056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8" y="114079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ADEB2F-6250-4A10-9769-DD68CB28B4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84" t="3981" r="3179" b="18806"/>
          <a:stretch/>
        </p:blipFill>
        <p:spPr>
          <a:xfrm>
            <a:off x="6877778" y="933795"/>
            <a:ext cx="1681190" cy="2007083"/>
          </a:xfrm>
          <a:prstGeom prst="rect">
            <a:avLst/>
          </a:prstGeom>
        </p:spPr>
      </p:pic>
      <p:pic>
        <p:nvPicPr>
          <p:cNvPr id="23571" name="Picture 19" descr="http://www.commodafrica.com/sites/commodafrica.com/files/oie.jpg">
            <a:extLst>
              <a:ext uri="{FF2B5EF4-FFF2-40B4-BE49-F238E27FC236}">
                <a16:creationId xmlns:a16="http://schemas.microsoft.com/office/drawing/2014/main" id="{FF1A78AF-318D-41D4-8CE0-77E0C440D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364" y="1125774"/>
            <a:ext cx="2132429" cy="178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3" name="Picture 21" descr="http://s1.lprs1.fr/images/2016/10/10/6191445_205f19f93743f0f046b3f00cf7be1c0473847e95_1000x625.jpg">
            <a:extLst>
              <a:ext uri="{FF2B5EF4-FFF2-40B4-BE49-F238E27FC236}">
                <a16:creationId xmlns:a16="http://schemas.microsoft.com/office/drawing/2014/main" id="{6F816B1B-7494-454E-BC57-C3467D16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989" y="1204625"/>
            <a:ext cx="2686788" cy="16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064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31B2395-D78E-4A35-A8CE-2A7D48DFEE3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31B2395-D78E-4A35-A8CE-2A7D48DFEE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BA58C5-0405-4C5D-AE9A-D355767D346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32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00" y="349524"/>
            <a:ext cx="11174186" cy="535531"/>
          </a:xfrm>
        </p:spPr>
        <p:txBody>
          <a:bodyPr/>
          <a:lstStyle/>
          <a:p>
            <a:r>
              <a:rPr lang="en-IN" sz="3200" dirty="0"/>
              <a:t>Presidential Initiatives for Rural Development</a:t>
            </a:r>
            <a:endParaRPr lang="fr-FR" sz="3200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C4CB2C1-7DE3-44DC-A4F5-55C9466AE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3686" y="1017085"/>
            <a:ext cx="2820761" cy="334508"/>
          </a:xfrm>
        </p:spPr>
        <p:txBody>
          <a:bodyPr/>
          <a:lstStyle/>
          <a:p>
            <a:r>
              <a:rPr lang="fr-FR" dirty="0" err="1"/>
              <a:t>Fishing</a:t>
            </a:r>
            <a:r>
              <a:rPr lang="fr-FR" dirty="0"/>
              <a:t> and aquaculture </a:t>
            </a:r>
            <a:endParaRPr lang="en-GB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8932DB0-2733-4BAD-BB5D-9536D20E09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47195" y="1017085"/>
            <a:ext cx="2820761" cy="334508"/>
          </a:xfrm>
        </p:spPr>
        <p:txBody>
          <a:bodyPr/>
          <a:lstStyle/>
          <a:p>
            <a:r>
              <a:rPr lang="fr-FR" dirty="0" err="1"/>
              <a:t>Livestock</a:t>
            </a:r>
            <a:r>
              <a:rPr lang="fr-FR" dirty="0"/>
              <a:t> </a:t>
            </a:r>
            <a:r>
              <a:rPr lang="fr-FR" dirty="0" err="1"/>
              <a:t>breeding</a:t>
            </a:r>
            <a:endParaRPr lang="en-GB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6FB540F0-2ABD-4D9C-AA51-A68864DD78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25725" y="1483623"/>
            <a:ext cx="2684462" cy="1496898"/>
          </a:xfrm>
        </p:spPr>
        <p:txBody>
          <a:bodyPr/>
          <a:lstStyle/>
          <a:p>
            <a:r>
              <a:rPr lang="en-IN" dirty="0"/>
              <a:t>Introduction of </a:t>
            </a:r>
            <a:r>
              <a:rPr lang="en-IN" b="1" dirty="0"/>
              <a:t>5,000 </a:t>
            </a:r>
            <a:r>
              <a:rPr lang="en-IN" b="1" dirty="0" err="1"/>
              <a:t>Wassachiè</a:t>
            </a:r>
            <a:r>
              <a:rPr lang="en-IN" b="1" dirty="0"/>
              <a:t> hens from Mali </a:t>
            </a:r>
            <a:r>
              <a:rPr lang="en-IN" dirty="0"/>
              <a:t>in support of 120 general interest groups of young people and women.</a:t>
            </a:r>
          </a:p>
          <a:p>
            <a:r>
              <a:rPr lang="en-IN" dirty="0"/>
              <a:t>Program to </a:t>
            </a:r>
            <a:r>
              <a:rPr lang="en-IN" b="1" dirty="0"/>
              <a:t>supply day-old chicks </a:t>
            </a:r>
            <a:r>
              <a:rPr lang="en-IN" dirty="0"/>
              <a:t>from Côte d'Ivoire to poultry farmers in Forest Guinea. </a:t>
            </a:r>
          </a:p>
          <a:p>
            <a:r>
              <a:rPr lang="en-IN" b="1" dirty="0"/>
              <a:t>Feed Improvement Program</a:t>
            </a:r>
            <a:r>
              <a:rPr lang="en-IN" dirty="0"/>
              <a:t>: consists in the construction of two feed plants through the private sector.</a:t>
            </a:r>
          </a:p>
        </p:txBody>
      </p:sp>
      <p:sp>
        <p:nvSpPr>
          <p:cNvPr id="20" name="Text Placeholder 42">
            <a:extLst>
              <a:ext uri="{FF2B5EF4-FFF2-40B4-BE49-F238E27FC236}">
                <a16:creationId xmlns:a16="http://schemas.microsoft.com/office/drawing/2014/main" id="{C0DAAFE9-A800-45AE-A564-B17D39D93460}"/>
              </a:ext>
            </a:extLst>
          </p:cNvPr>
          <p:cNvSpPr txBox="1">
            <a:spLocks/>
          </p:cNvSpPr>
          <p:nvPr/>
        </p:nvSpPr>
        <p:spPr>
          <a:xfrm>
            <a:off x="3161509" y="1483623"/>
            <a:ext cx="2958033" cy="1316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IN" b="1" dirty="0"/>
              <a:t>Fish farming on the high seas. </a:t>
            </a:r>
            <a:r>
              <a:rPr lang="en-IN" dirty="0"/>
              <a:t>This project was initiated in 2018 for the production of marine species in floating cages for export and sale on the national market</a:t>
            </a:r>
          </a:p>
          <a:p>
            <a:pPr lvl="0"/>
            <a:r>
              <a:rPr lang="en-IN" dirty="0"/>
              <a:t>Establishment of a </a:t>
            </a:r>
            <a:r>
              <a:rPr lang="en-IN" b="1" dirty="0"/>
              <a:t>supply </a:t>
            </a:r>
            <a:r>
              <a:rPr lang="en-IN" b="1" dirty="0" err="1"/>
              <a:t>center</a:t>
            </a:r>
            <a:r>
              <a:rPr lang="en-IN" b="1" dirty="0"/>
              <a:t> for fishing inputs</a:t>
            </a:r>
            <a:endParaRPr lang="en-IN" dirty="0"/>
          </a:p>
          <a:p>
            <a:pPr lvl="0"/>
            <a:r>
              <a:rPr lang="en-IN" b="1" dirty="0"/>
              <a:t>Construction of fish processing units </a:t>
            </a:r>
            <a:r>
              <a:rPr lang="en-IN" dirty="0"/>
              <a:t>meeting quality standards;</a:t>
            </a:r>
          </a:p>
          <a:p>
            <a:pPr lvl="0"/>
            <a:r>
              <a:rPr lang="en-IN" dirty="0"/>
              <a:t>Establishment of </a:t>
            </a:r>
            <a:r>
              <a:rPr lang="en-IN" b="1" dirty="0"/>
              <a:t>manufacturing units for packaging materials</a:t>
            </a:r>
            <a:endParaRPr lang="en-IN" dirty="0"/>
          </a:p>
          <a:p>
            <a:pPr lvl="0"/>
            <a:r>
              <a:rPr lang="en-IN" b="1" dirty="0"/>
              <a:t>Stocking ponds/pools/reservoirs with fish </a:t>
            </a:r>
            <a:r>
              <a:rPr lang="en-IN" dirty="0"/>
              <a:t>through Guinea - Côte d’Ivoire cooperation.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3CDF33-9AE2-46DD-95AD-1AF50805E2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813" y="1483622"/>
            <a:ext cx="2820761" cy="5097313"/>
          </a:xfrm>
        </p:spPr>
        <p:txBody>
          <a:bodyPr/>
          <a:lstStyle/>
          <a:p>
            <a:pPr lvl="0"/>
            <a:r>
              <a:rPr lang="en-IN" dirty="0"/>
              <a:t>Support Project for the </a:t>
            </a:r>
            <a:r>
              <a:rPr lang="en-IN" b="1" dirty="0"/>
              <a:t>Development of Artisanal Fishing</a:t>
            </a:r>
            <a:r>
              <a:rPr lang="en-IN" dirty="0"/>
              <a:t>, which will create 19,500 jobs in 3 years through the shipyard for the construction of fiberglass boats equipped with outboard motors</a:t>
            </a:r>
          </a:p>
          <a:p>
            <a:pPr lvl="0"/>
            <a:r>
              <a:rPr lang="en-IN" dirty="0"/>
              <a:t>Project for the </a:t>
            </a:r>
            <a:r>
              <a:rPr lang="en-IN" b="1" dirty="0"/>
              <a:t>development of shrimp farming </a:t>
            </a:r>
            <a:r>
              <a:rPr lang="en-IN" dirty="0"/>
              <a:t>in the framework of public-private partnerships (Japanese collaboration)</a:t>
            </a:r>
          </a:p>
          <a:p>
            <a:pPr lvl="0"/>
            <a:r>
              <a:rPr lang="en-IN" dirty="0"/>
              <a:t>Construction of </a:t>
            </a:r>
            <a:r>
              <a:rPr lang="en-IN" b="1" dirty="0"/>
              <a:t>fish farming technical </a:t>
            </a:r>
            <a:r>
              <a:rPr lang="en-IN" b="1" dirty="0" err="1"/>
              <a:t>centers</a:t>
            </a:r>
            <a:r>
              <a:rPr lang="en-IN" b="1" dirty="0"/>
              <a:t> </a:t>
            </a:r>
            <a:r>
              <a:rPr lang="en-IN" dirty="0"/>
              <a:t>in the four natural regions: (in PPP with Israelis)</a:t>
            </a:r>
          </a:p>
          <a:p>
            <a:pPr lvl="0"/>
            <a:r>
              <a:rPr lang="en-IN" dirty="0"/>
              <a:t>Start in March 2019 of the </a:t>
            </a:r>
            <a:r>
              <a:rPr lang="en-IN" b="1" dirty="0"/>
              <a:t>Commercial and Family Fish Farming Project</a:t>
            </a:r>
            <a:r>
              <a:rPr lang="en-IN" dirty="0"/>
              <a:t> in 17 prefectures in collaboration with the French Development Agency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4A89587-B5DE-4F82-BD5B-7D10A28CB0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78477" y="1483623"/>
            <a:ext cx="2820761" cy="1496898"/>
          </a:xfrm>
        </p:spPr>
        <p:txBody>
          <a:bodyPr/>
          <a:lstStyle/>
          <a:p>
            <a:r>
              <a:rPr lang="en-IN" b="1" dirty="0"/>
              <a:t>Artificial bovine insemination </a:t>
            </a:r>
            <a:r>
              <a:rPr lang="en-IN" dirty="0"/>
              <a:t>by the introduction of seed of exotic breeds (Guinea-Moroccan cooperation). 10,000 cows will be inseminated in 2019.</a:t>
            </a:r>
          </a:p>
          <a:p>
            <a:r>
              <a:rPr lang="en-IN" b="1" dirty="0"/>
              <a:t>Introduction of 445 exotic purebred pig </a:t>
            </a:r>
            <a:r>
              <a:rPr lang="en-IN" b="1" dirty="0" err="1"/>
              <a:t>spawners</a:t>
            </a:r>
            <a:r>
              <a:rPr lang="en-IN" b="1" dirty="0"/>
              <a:t> </a:t>
            </a:r>
            <a:r>
              <a:rPr lang="en-IN" dirty="0"/>
              <a:t>from Côte d'Ivoire to combat the effects of inbreeding </a:t>
            </a:r>
          </a:p>
          <a:p>
            <a:r>
              <a:rPr lang="en-IN" b="1" dirty="0"/>
              <a:t>Introduction of 300 </a:t>
            </a:r>
            <a:r>
              <a:rPr lang="en-IN" b="1" dirty="0" err="1"/>
              <a:t>Maradi</a:t>
            </a:r>
            <a:r>
              <a:rPr lang="en-IN" b="1" dirty="0"/>
              <a:t> goats from Niger</a:t>
            </a:r>
            <a:r>
              <a:rPr lang="en-IN" dirty="0"/>
              <a:t> to improve the productivity of goat farms in 21 prefectures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D3FB80-D67A-40C4-B590-DF4FB726C6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783" b="25969"/>
          <a:stretch/>
        </p:blipFill>
        <p:spPr>
          <a:xfrm>
            <a:off x="8954776" y="5104263"/>
            <a:ext cx="2684462" cy="12837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397E96-6BD2-421B-89A2-C8A29C29FA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135" y="5104263"/>
            <a:ext cx="2103523" cy="14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978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8XXaoJSea6d2a2UbUwO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8XXaoJSea6d2a2UbUwO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CTD4L.SFiG9qfRJrZ5z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plelt6QSpeyjqL.UX06x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plelt6QSpeyjqL.UX06x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CTD4L.SFiG9qfRJrZ5z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zLIQ1rS2.OepH8R3eRW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Ix.hdKTnm7m1X74ZDIw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phWtAWQmua6rmAkUm5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8XXaoJSea6d2a2UbUwO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CTD4L.SFiG9qfRJrZ5z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20TN3yQYaeYyJKPfU9wg"/>
</p:tagLst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7" id="{215D63C3-B139-4AD7-9F60-51396BC82D2C}" vid="{FAE53EBD-DCD0-4C4A-8B10-EB06EA2364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0439D9-8631-4FC1-BCE0-1BDB23425EE1}">
  <ds:schemaRefs>
    <ds:schemaRef ds:uri="http://schemas.microsoft.com/office/2006/metadata/properties"/>
    <ds:schemaRef ds:uri="http://schemas.microsoft.com/sharepoint/v3"/>
    <ds:schemaRef ds:uri="http://purl.org/dc/terms/"/>
    <ds:schemaRef ds:uri="6dc4bcd6-49db-4c07-9060-8acfc67cef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fb0879af-3eba-417a-a55a-ffe6dcd6ca7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722</Words>
  <Application>Microsoft Office PowerPoint</Application>
  <PresentationFormat>Widescreen</PresentationFormat>
  <Paragraphs>91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Wingdings</vt:lpstr>
      <vt:lpstr>Office Theme</vt:lpstr>
      <vt:lpstr>think-cell Slide</vt:lpstr>
      <vt:lpstr>Invest in livestock and fishing</vt:lpstr>
      <vt:lpstr>Plan</vt:lpstr>
      <vt:lpstr>General presentation</vt:lpstr>
      <vt:lpstr>General presentation</vt:lpstr>
      <vt:lpstr>Abundant animal and fisheries resources</vt:lpstr>
      <vt:lpstr>Abundant animal and fisheries resources</vt:lpstr>
      <vt:lpstr>Reforms underway</vt:lpstr>
      <vt:lpstr>Ambitious reforms</vt:lpstr>
      <vt:lpstr>Presidential Initiatives for Rural Development</vt:lpstr>
      <vt:lpstr>Investment opportunities</vt:lpstr>
      <vt:lpstr>Investment opportunities</vt:lpstr>
      <vt:lpstr>Thank you for 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2019-02-23T12:49:18Z</dcterms:created>
  <dcterms:modified xsi:type="dcterms:W3CDTF">2019-05-22T13:39:00Z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